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68" r:id="rId3"/>
    <p:sldId id="277" r:id="rId4"/>
    <p:sldId id="278" r:id="rId5"/>
    <p:sldId id="288" r:id="rId6"/>
    <p:sldId id="289" r:id="rId7"/>
    <p:sldId id="272" r:id="rId8"/>
    <p:sldId id="284" r:id="rId9"/>
    <p:sldId id="285" r:id="rId10"/>
    <p:sldId id="280" r:id="rId11"/>
    <p:sldId id="286" r:id="rId12"/>
    <p:sldId id="282" r:id="rId13"/>
    <p:sldId id="290" r:id="rId14"/>
    <p:sldId id="283" r:id="rId15"/>
    <p:sldId id="287" r:id="rId16"/>
    <p:sldId id="271" r:id="rId17"/>
    <p:sldId id="259" r:id="rId18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2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02" y="-5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0F6D-42A5-4471-A6F7-D2F042EB07F7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00AEE6B-F440-4EAC-99BB-91D7B03E4A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99978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0F6D-42A5-4471-A6F7-D2F042EB07F7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00AEE6B-F440-4EAC-99BB-91D7B03E4A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4243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0F6D-42A5-4471-A6F7-D2F042EB07F7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00AEE6B-F440-4EAC-99BB-91D7B03E4A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240797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0F6D-42A5-4471-A6F7-D2F042EB07F7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0AEE6B-F440-4EAC-99BB-91D7B03E4A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67864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0F6D-42A5-4471-A6F7-D2F042EB07F7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0AEE6B-F440-4EAC-99BB-91D7B03E4A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154388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0F6D-42A5-4471-A6F7-D2F042EB07F7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0AEE6B-F440-4EAC-99BB-91D7B03E4A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8568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0F6D-42A5-4471-A6F7-D2F042EB07F7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EE6B-F440-4EAC-99BB-91D7B03E4A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6519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0F6D-42A5-4471-A6F7-D2F042EB07F7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EE6B-F440-4EAC-99BB-91D7B03E4A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15510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0F6D-42A5-4471-A6F7-D2F042EB07F7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EE6B-F440-4EAC-99BB-91D7B03E4A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4665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0F6D-42A5-4471-A6F7-D2F042EB07F7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00AEE6B-F440-4EAC-99BB-91D7B03E4A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6313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0F6D-42A5-4471-A6F7-D2F042EB07F7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00AEE6B-F440-4EAC-99BB-91D7B03E4A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12271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0F6D-42A5-4471-A6F7-D2F042EB07F7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00AEE6B-F440-4EAC-99BB-91D7B03E4A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00909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0F6D-42A5-4471-A6F7-D2F042EB07F7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EE6B-F440-4EAC-99BB-91D7B03E4A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9278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0F6D-42A5-4471-A6F7-D2F042EB07F7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EE6B-F440-4EAC-99BB-91D7B03E4A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6428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0F6D-42A5-4471-A6F7-D2F042EB07F7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EE6B-F440-4EAC-99BB-91D7B03E4A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07517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0F6D-42A5-4471-A6F7-D2F042EB07F7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0AEE6B-F440-4EAC-99BB-91D7B03E4A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54407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10F6D-42A5-4471-A6F7-D2F042EB07F7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00AEE6B-F440-4EAC-99BB-91D7B03E4A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0324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01361" y="2110156"/>
            <a:ext cx="862525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ФИНАНСОВАЯ ГРАМОТНОСТЬ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494203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47282237"/>
              </p:ext>
            </p:extLst>
          </p:nvPr>
        </p:nvGraphicFramePr>
        <p:xfrm>
          <a:off x="2057199" y="-5"/>
          <a:ext cx="9746874" cy="68091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8672"/>
                <a:gridCol w="7848664"/>
                <a:gridCol w="1359538"/>
              </a:tblGrid>
              <a:tr h="3504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№№ п\п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Варианты  дополнительных источников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</a:tr>
              <a:tr h="2866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1.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Осведомлены о каких-либо вариантах инвестиций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58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</a:tr>
              <a:tr h="5733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2.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Наиболее известные классические инструменты приумножения дохода: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</a:tr>
              <a:tr h="2866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Банковские вклады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28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</a:tr>
              <a:tr h="2866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Личные накопления «в чулке»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27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</a:tr>
              <a:tr h="2866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Вклад в негосударственные пенсионные фонды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26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</a:tr>
              <a:tr h="2866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Инвестиции в недвижимость и землю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24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</a:tr>
              <a:tr h="5733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Знакомы с инвестиционным  или накопительным страхованием жизни 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22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</a:tr>
              <a:tr h="2866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Знают о покупке ценных бумаг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19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</a:tr>
              <a:tr h="2866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Знают об инвестиционных фондах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13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</a:tr>
              <a:tr h="2866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3.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 какие средства планируют граждане жить  после выхода на пенсию: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</a:tr>
              <a:tr h="2866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На</a:t>
                      </a:r>
                      <a:r>
                        <a:rPr lang="ru-RU" sz="18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деньги от подработки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</a:tr>
              <a:tr h="2866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 накопления  </a:t>
                      </a:r>
                      <a:r>
                        <a:rPr lang="ru-RU" sz="1800" dirty="0" smtClean="0">
                          <a:effectLst/>
                        </a:rPr>
                        <a:t>и</a:t>
                      </a:r>
                      <a:r>
                        <a:rPr lang="ru-RU" sz="1800" baseline="0" dirty="0" smtClean="0">
                          <a:effectLst/>
                        </a:rPr>
                        <a:t> проценты по ним в банке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</a:tr>
              <a:tr h="5733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 </a:t>
                      </a:r>
                      <a:r>
                        <a:rPr lang="ru-RU" sz="1800" dirty="0" smtClean="0">
                          <a:effectLst/>
                        </a:rPr>
                        <a:t>накопления</a:t>
                      </a:r>
                      <a:r>
                        <a:rPr lang="ru-RU" sz="1800" baseline="0" dirty="0" smtClean="0">
                          <a:effectLst/>
                        </a:rPr>
                        <a:t> «в чулке»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</a:tr>
              <a:tr h="2866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На</a:t>
                      </a:r>
                      <a:r>
                        <a:rPr lang="ru-RU" sz="18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вклады в негосударственные пенсионные фонды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14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</a:tr>
              <a:tr h="2866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Доход от страхования  от неблагоприятных событий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Каждый 10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</a:tr>
              <a:tr h="2866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 использование накопительных средств по страхованию жизни «к определенному сроку»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</a:tr>
              <a:tr h="2866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33" marR="6513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45306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18779" y="744988"/>
            <a:ext cx="6096000" cy="569386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/>
              <a:t>Новая форма увеличения размера пенсии</a:t>
            </a:r>
            <a:endParaRPr lang="ru-RU" sz="2000" dirty="0"/>
          </a:p>
          <a:p>
            <a:pPr algn="ctr"/>
            <a:r>
              <a:rPr lang="ru-RU" sz="2000" dirty="0"/>
              <a:t> </a:t>
            </a:r>
          </a:p>
          <a:p>
            <a:r>
              <a:rPr lang="ru-RU" b="1" dirty="0"/>
              <a:t>     ГПП – гарантированный пенсионный </a:t>
            </a:r>
            <a:r>
              <a:rPr lang="ru-RU" b="1" dirty="0" smtClean="0"/>
              <a:t>план, </a:t>
            </a:r>
            <a:r>
              <a:rPr lang="ru-RU" b="1" dirty="0"/>
              <a:t>это новая система добровольных пенсионных накоплений.</a:t>
            </a:r>
            <a:endParaRPr lang="ru-RU" dirty="0"/>
          </a:p>
          <a:p>
            <a:pPr algn="just"/>
            <a:r>
              <a:rPr lang="ru-RU" dirty="0"/>
              <a:t>     Граждане самостоятельно принимают решение о финансировании своей негосударственной пенсии.</a:t>
            </a:r>
          </a:p>
          <a:p>
            <a:pPr algn="just"/>
            <a:r>
              <a:rPr lang="ru-RU" dirty="0"/>
              <a:t>     Размер взноса  гражданин определяет самостоятельно и заключает договор с негосударственным пенсионным фондом. Данный договор изменять можно сколько угодно раз.</a:t>
            </a:r>
          </a:p>
          <a:p>
            <a:pPr algn="just"/>
            <a:r>
              <a:rPr lang="ru-RU" dirty="0"/>
              <a:t>     Благодаря данной системе, пенсии   россиян могут увеличиться в среднем на 16,5 тысяч рублей (при доходности 6,7% </a:t>
            </a:r>
            <a:r>
              <a:rPr lang="ru-RU" dirty="0" smtClean="0"/>
              <a:t>годовых и размера зарплаты), </a:t>
            </a:r>
            <a:r>
              <a:rPr lang="ru-RU" dirty="0"/>
              <a:t>если гражданин ежемесячно в течении 30 лет будет перечислять по 6% от своей заработной </a:t>
            </a:r>
            <a:r>
              <a:rPr lang="ru-RU" dirty="0" smtClean="0"/>
              <a:t>платы (при расчете  учитывалась зарплата в 45 тыс.рублей в месяц)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60081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39995370"/>
              </p:ext>
            </p:extLst>
          </p:nvPr>
        </p:nvGraphicFramePr>
        <p:xfrm>
          <a:off x="1562793" y="1554018"/>
          <a:ext cx="8190087" cy="33504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4617"/>
                <a:gridCol w="5665470"/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5 САМЫХ ОПАСНЫХ ПАРАМЕТРОВ </a:t>
                      </a:r>
                      <a:r>
                        <a:rPr lang="ru-RU" sz="2400" dirty="0" smtClean="0">
                          <a:effectLst/>
                        </a:rPr>
                        <a:t>КРЕДИТОВ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Брать заем в иностранной валюте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4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Плавающая процентная ставка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Залог 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Кредитные карты и карты с овердрафтом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Экспресс-кредиты (как правило выдаются в местах покупок)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008438" y="34369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1634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1028343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ПЛАНИРОВАНИЕ ЛИЧНОГО (СЕМЕЙНОГО) БЮДЖЕТА</a:t>
            </a:r>
            <a:endParaRPr lang="ru-RU" dirty="0"/>
          </a:p>
          <a:p>
            <a:r>
              <a:rPr lang="ru-RU" dirty="0"/>
              <a:t>     </a:t>
            </a:r>
            <a:r>
              <a:rPr lang="ru-RU" dirty="0" smtClean="0"/>
              <a:t>- </a:t>
            </a:r>
            <a:r>
              <a:rPr lang="ru-RU" dirty="0"/>
              <a:t>Не планируйте потратить больше, чем </a:t>
            </a:r>
            <a:r>
              <a:rPr lang="ru-RU" dirty="0" smtClean="0"/>
              <a:t>зарабатываете;</a:t>
            </a:r>
            <a:endParaRPr lang="ru-RU" dirty="0"/>
          </a:p>
          <a:p>
            <a:r>
              <a:rPr lang="ru-RU" dirty="0"/>
              <a:t>     </a:t>
            </a:r>
            <a:r>
              <a:rPr lang="ru-RU" dirty="0" smtClean="0"/>
              <a:t>- </a:t>
            </a:r>
            <a:r>
              <a:rPr lang="ru-RU" dirty="0"/>
              <a:t>Не рассчитывайте не случайные </a:t>
            </a:r>
            <a:r>
              <a:rPr lang="ru-RU" dirty="0" smtClean="0"/>
              <a:t>доходы;</a:t>
            </a:r>
            <a:endParaRPr lang="ru-RU" dirty="0"/>
          </a:p>
          <a:p>
            <a:r>
              <a:rPr lang="ru-RU" dirty="0"/>
              <a:t>    </a:t>
            </a:r>
            <a:r>
              <a:rPr lang="ru-RU" dirty="0" smtClean="0"/>
              <a:t>- </a:t>
            </a:r>
            <a:r>
              <a:rPr lang="ru-RU" dirty="0"/>
              <a:t>Ранжируйте расходы по степени </a:t>
            </a:r>
            <a:r>
              <a:rPr lang="ru-RU" dirty="0" smtClean="0"/>
              <a:t>важности;</a:t>
            </a:r>
            <a:endParaRPr lang="ru-RU" dirty="0"/>
          </a:p>
          <a:p>
            <a:r>
              <a:rPr lang="ru-RU" dirty="0"/>
              <a:t>    </a:t>
            </a:r>
            <a:r>
              <a:rPr lang="ru-RU" dirty="0" smtClean="0"/>
              <a:t>- </a:t>
            </a:r>
            <a:r>
              <a:rPr lang="ru-RU" dirty="0"/>
              <a:t>Не отступайте от намеченного </a:t>
            </a:r>
            <a:r>
              <a:rPr lang="ru-RU" dirty="0" smtClean="0"/>
              <a:t>плана;</a:t>
            </a:r>
            <a:endParaRPr lang="ru-RU" dirty="0"/>
          </a:p>
          <a:p>
            <a:r>
              <a:rPr lang="ru-RU" dirty="0"/>
              <a:t>    </a:t>
            </a:r>
            <a:r>
              <a:rPr lang="ru-RU" dirty="0" smtClean="0"/>
              <a:t>- </a:t>
            </a:r>
            <a:r>
              <a:rPr lang="ru-RU" dirty="0"/>
              <a:t>Ведите учет </a:t>
            </a:r>
            <a:r>
              <a:rPr lang="ru-RU" dirty="0" smtClean="0"/>
              <a:t>расходов.</a:t>
            </a:r>
            <a:endParaRPr lang="ru-RU" dirty="0"/>
          </a:p>
          <a:p>
            <a:r>
              <a:rPr lang="ru-RU" dirty="0"/>
              <a:t> </a:t>
            </a:r>
          </a:p>
          <a:p>
            <a:r>
              <a:rPr lang="ru-RU" b="1" dirty="0"/>
              <a:t>Расходы</a:t>
            </a:r>
            <a:r>
              <a:rPr lang="ru-RU" dirty="0"/>
              <a:t>: обязательные, постоянные, переменные, случайные и </a:t>
            </a:r>
            <a:r>
              <a:rPr lang="ru-RU" dirty="0" smtClean="0"/>
              <a:t>прочие.</a:t>
            </a:r>
            <a:endParaRPr lang="ru-RU" dirty="0"/>
          </a:p>
          <a:p>
            <a:r>
              <a:rPr lang="ru-RU" b="1" dirty="0"/>
              <a:t>Обязательные</a:t>
            </a:r>
            <a:r>
              <a:rPr lang="ru-RU" dirty="0"/>
              <a:t> (налоги, кредиты, оплата ЖКХ, детский сад)</a:t>
            </a:r>
          </a:p>
          <a:p>
            <a:r>
              <a:rPr lang="ru-RU" b="1" dirty="0"/>
              <a:t>Постоянные</a:t>
            </a:r>
            <a:r>
              <a:rPr lang="ru-RU" dirty="0"/>
              <a:t> (транспорт, </a:t>
            </a:r>
            <a:r>
              <a:rPr lang="ru-RU" dirty="0" err="1"/>
              <a:t>одежда,лекарства</a:t>
            </a:r>
            <a:r>
              <a:rPr lang="ru-RU" dirty="0"/>
              <a:t>, связь…)</a:t>
            </a:r>
          </a:p>
          <a:p>
            <a:r>
              <a:rPr lang="ru-RU" b="1" dirty="0"/>
              <a:t>Переменные</a:t>
            </a:r>
            <a:r>
              <a:rPr lang="ru-RU" dirty="0"/>
              <a:t> (мебель, бытовая техника, отпуск, ремонт)</a:t>
            </a:r>
          </a:p>
        </p:txBody>
      </p:sp>
    </p:spTree>
    <p:extLst>
      <p:ext uri="{BB962C8B-B14F-4D97-AF65-F5344CB8AC3E}">
        <p14:creationId xmlns="" xmlns:p14="http://schemas.microsoft.com/office/powerpoint/2010/main" val="2884568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4818" y="624110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/>
              <a:t>Японский способ копить деньги </a:t>
            </a:r>
            <a:r>
              <a:rPr lang="en-US" sz="1600" b="1" dirty="0" err="1"/>
              <a:t>Kakebo</a:t>
            </a:r>
            <a:r>
              <a:rPr lang="ru-RU" sz="1600" b="1" dirty="0"/>
              <a:t/>
            </a:r>
            <a:br>
              <a:rPr lang="ru-RU" sz="1600" b="1" dirty="0"/>
            </a:br>
            <a:r>
              <a:rPr lang="en-US" sz="1600" dirty="0"/>
              <a:t> 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     Деньги нужно собирать маленькими суммами, но постоянно.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«</a:t>
            </a:r>
            <a:r>
              <a:rPr lang="ru-RU" sz="1600" dirty="0"/>
              <a:t>Копейка рубль бережет».</a:t>
            </a:r>
            <a:br>
              <a:rPr lang="ru-RU" sz="1600" dirty="0"/>
            </a:br>
            <a:r>
              <a:rPr lang="ru-RU" sz="1600" dirty="0"/>
              <a:t>Заведите себе за правило откладывать монеты, которые у вас в кошельке и 50 рублей с каждой тысячи. По истечении  года подведите ИТОГ.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48567256"/>
              </p:ext>
            </p:extLst>
          </p:nvPr>
        </p:nvGraphicFramePr>
        <p:xfrm>
          <a:off x="2510375" y="2388782"/>
          <a:ext cx="8308516" cy="37019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10181"/>
                <a:gridCol w="2598335"/>
              </a:tblGrid>
              <a:tr h="2729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Большой блокнот</a:t>
                      </a:r>
                      <a:endParaRPr lang="ru-RU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476" marR="5247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Маленький блокнот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476" marR="52476" marT="0" marB="0"/>
                </a:tc>
              </a:tr>
              <a:tr h="33266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Записывать все доходы.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Составить план доходов и расходов (помесячно и в целом на год):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450340" algn="ctr"/>
                        </a:tabLst>
                      </a:pPr>
                      <a:r>
                        <a:rPr lang="ru-RU" sz="900" dirty="0">
                          <a:effectLst/>
                        </a:rPr>
                        <a:t>План расходов:	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u="sng" dirty="0">
                          <a:effectLst/>
                        </a:rPr>
                        <a:t>Жизненно необходимые расходы: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Питание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Одежда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Бытовая химия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Оплата ЖКХ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Школа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Детский сад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u="sng" dirty="0">
                          <a:effectLst/>
                        </a:rPr>
                        <a:t>Образование: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Университет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Курсы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Репетиторство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u="sng" dirty="0">
                          <a:effectLst/>
                        </a:rPr>
                        <a:t>Развлечения: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Театры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Кино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Кафе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Рестораны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Отдых-отпуск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u="sng" dirty="0">
                          <a:effectLst/>
                        </a:rPr>
                        <a:t>Дополнительные расходы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Все что не вошло в предыдущие категории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План экономии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476" marR="5247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 лист – 1 день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Каждый день записывать все расходы. В конце каждого месяца подводить итоги.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Выводить результат экономии.</a:t>
                      </a:r>
                      <a:endParaRPr lang="ru-RU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476" marR="5247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86139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defTabSz="914400" fontAlgn="base">
              <a:spcAft>
                <a:spcPct val="0"/>
              </a:spcAft>
            </a:pPr>
            <a:r>
              <a:rPr lang="ru-RU" altLang="ru-RU" sz="13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Реинвестирование</a:t>
            </a:r>
            <a:r>
              <a:rPr lang="ru-RU" altLang="ru-RU" sz="13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300" dirty="0">
                <a:solidFill>
                  <a:schemeClr val="tx1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ru-RU" altLang="ru-RU" sz="13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повторное вложение полученной от инвестиций прибыли, т.е. доход/проценты не снимаются, а добавляются к основному вкладу.</a:t>
            </a:r>
            <a:r>
              <a:rPr lang="ru-RU" alt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alt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altLang="ru-RU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Индивидуальный инвестиционный счет</a:t>
            </a:r>
            <a:r>
              <a:rPr lang="ru-RU" alt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alt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5763777"/>
              </p:ext>
            </p:extLst>
          </p:nvPr>
        </p:nvGraphicFramePr>
        <p:xfrm>
          <a:off x="3890743" y="1502876"/>
          <a:ext cx="6076950" cy="9795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5650"/>
                <a:gridCol w="2025650"/>
                <a:gridCol w="2025650"/>
              </a:tblGrid>
              <a:tr h="7967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Начальная сумма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Сумма ежемесячного пополнения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Процентная ставка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рубли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5 000 руб.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10%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65539692"/>
              </p:ext>
            </p:extLst>
          </p:nvPr>
        </p:nvGraphicFramePr>
        <p:xfrm>
          <a:off x="4448620" y="2719740"/>
          <a:ext cx="5196586" cy="38782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8875"/>
                <a:gridCol w="1298875"/>
                <a:gridCol w="1299418"/>
                <a:gridCol w="1299418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№№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Год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Сумма инвестируется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Без инвестирования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</a:tr>
              <a:tr h="1563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2020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66 000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60 000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</a:tr>
              <a:tr h="1798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2021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138 600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120 000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</a:tr>
              <a:tr h="1798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2022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218 460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180 000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</a:tr>
              <a:tr h="1798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2023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306 306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240 000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</a:tr>
              <a:tr h="1798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2024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402 936.60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300 000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</a:tr>
              <a:tr h="1798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2025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509 230.26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360 000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</a:tr>
              <a:tr h="1798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2026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676 158.29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420 000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</a:tr>
              <a:tr h="1798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2027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754 768.61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480 000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</a:tr>
              <a:tr h="1798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2028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896 245.48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540 000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</a:tr>
              <a:tr h="1798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2029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1 051.870.02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600 000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</a:tr>
              <a:tr h="1798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2030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1 223 057.03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660 000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</a:tr>
              <a:tr h="1798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2031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1 411 362.73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720 000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</a:tr>
              <a:tr h="1798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2032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1 618 499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780 000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</a:tr>
              <a:tr h="1798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2033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1 846 348.90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840 000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</a:tr>
              <a:tr h="1798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2034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2 056 983.79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900 000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</a:tr>
              <a:tr h="1798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2035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2 372 682.17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960 000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</a:tr>
              <a:tr h="1798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17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2036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2 6754 950.39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1 020 000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</a:tr>
              <a:tr h="1798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2037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3 009 545.43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1 080 000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</a:tr>
              <a:tr h="1798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19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2038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3 376 499.97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1 140 000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</a:tr>
              <a:tr h="1798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2039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3 780 149.97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1 200 000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645" marR="5864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852547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78315221"/>
              </p:ext>
            </p:extLst>
          </p:nvPr>
        </p:nvGraphicFramePr>
        <p:xfrm>
          <a:off x="1755058" y="294969"/>
          <a:ext cx="10014154" cy="614333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283110"/>
                <a:gridCol w="2802193"/>
                <a:gridCol w="2286000"/>
                <a:gridCol w="3642851"/>
              </a:tblGrid>
              <a:tr h="221408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Times New Roman"/>
                          <a:ea typeface="Calibri"/>
                        </a:rPr>
                        <a:t>Этап</a:t>
                      </a:r>
                    </a:p>
                  </a:txBody>
                  <a:tcPr marL="48176" marR="481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</a:rPr>
                        <a:t>Финансовые цели</a:t>
                      </a:r>
                    </a:p>
                  </a:txBody>
                  <a:tcPr marL="48176" marR="481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Times New Roman"/>
                          <a:ea typeface="Calibri"/>
                        </a:rPr>
                        <a:t>Возможные риски</a:t>
                      </a:r>
                    </a:p>
                  </a:txBody>
                  <a:tcPr marL="48176" marR="481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</a:rPr>
                        <a:t>Типичные ошибки</a:t>
                      </a:r>
                    </a:p>
                  </a:txBody>
                  <a:tcPr marL="48176" marR="481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3284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</a:rPr>
                        <a:t>Становление</a:t>
                      </a:r>
                      <a:endParaRPr lang="ru-RU" sz="15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76" marR="48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/>
                          <a:ea typeface="Calibri"/>
                        </a:rPr>
                        <a:t>Покупка автомобиля, жилья, возврат кредита на обучение</a:t>
                      </a:r>
                    </a:p>
                  </a:txBody>
                  <a:tcPr marL="48176" marR="48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/>
                          <a:ea typeface="Calibri"/>
                        </a:rPr>
                        <a:t>Инвестиции в рискованные активы, слишком высокие расходы</a:t>
                      </a:r>
                    </a:p>
                  </a:txBody>
                  <a:tcPr marL="48176" marR="48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/>
                          <a:ea typeface="Calibri"/>
                        </a:rPr>
                        <a:t>Злоупотребление кредитами, недостаточный уровень накоплений для дальнейших периодов, слишком высокие расходы, раннее вступление в брак, инвестиции в рискованные активы</a:t>
                      </a:r>
                    </a:p>
                  </a:txBody>
                  <a:tcPr marL="48176" marR="48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48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</a:rPr>
                        <a:t>Молодая семья</a:t>
                      </a:r>
                      <a:endParaRPr lang="ru-RU" sz="15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76" marR="48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/>
                          <a:ea typeface="Calibri"/>
                        </a:rPr>
                        <a:t>Приобретение недвижимости, приобретение или смена автомобиля, накопление средств на образование детей, расходы на питание, одежду и т. п. для детей, помощь родителям</a:t>
                      </a:r>
                    </a:p>
                  </a:txBody>
                  <a:tcPr marL="48176" marR="48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/>
                          <a:ea typeface="Calibri"/>
                        </a:rPr>
                        <a:t>Временная потеря доходов, возникновение непредвиденных расходов, </a:t>
                      </a:r>
                      <a:r>
                        <a:rPr lang="ru-RU" sz="1500" dirty="0" smtClean="0">
                          <a:effectLst/>
                          <a:latin typeface="Times New Roman"/>
                          <a:ea typeface="Calibri"/>
                        </a:rPr>
                        <a:t>развод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5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76" marR="48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/>
                          <a:ea typeface="Calibri"/>
                        </a:rPr>
                        <a:t>Недостаточный контроль за расходами, взятие слишком высоких обязательств по выплате кредитов, недостаточная защита от рисков, невынужденный отказ от трудовой деятельности, неиспользование положенных социальных доходов</a:t>
                      </a:r>
                    </a:p>
                  </a:txBody>
                  <a:tcPr marL="48176" marR="48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612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</a:rPr>
                        <a:t>Зрелость</a:t>
                      </a:r>
                      <a:endParaRPr lang="ru-RU" sz="15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76" marR="48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/>
                          <a:ea typeface="Calibri"/>
                        </a:rPr>
                        <a:t>Накопление на собственную пенсию, закрытие всех имеющихся кредитов, помощь детям или престарелым родителям</a:t>
                      </a:r>
                    </a:p>
                  </a:txBody>
                  <a:tcPr marL="48176" marR="48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/>
                          <a:ea typeface="Calibri"/>
                        </a:rPr>
                        <a:t>Недостаточные накопления на следующий период</a:t>
                      </a:r>
                    </a:p>
                  </a:txBody>
                  <a:tcPr marL="48176" marR="48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/>
                          <a:ea typeface="Calibri"/>
                        </a:rPr>
                        <a:t>Слишком высокие расходы, использование слишком рискованных инвестиционных активов, непогашенные кредиты и долги</a:t>
                      </a:r>
                    </a:p>
                  </a:txBody>
                  <a:tcPr marL="48176" marR="48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498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</a:rPr>
                        <a:t>Пожилой возраст</a:t>
                      </a:r>
                      <a:endParaRPr lang="ru-RU" sz="15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76" marR="48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/>
                          <a:ea typeface="Calibri"/>
                        </a:rPr>
                        <a:t>Стандартные бытовые траты</a:t>
                      </a:r>
                    </a:p>
                  </a:txBody>
                  <a:tcPr marL="48176" marR="48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/>
                          <a:ea typeface="Calibri"/>
                        </a:rPr>
                        <a:t>Слишком рискованные или, наоборот, слишком консервативные инвестиции, отсутствие активов, дающих постоянный стабильный доход</a:t>
                      </a:r>
                    </a:p>
                  </a:txBody>
                  <a:tcPr marL="48176" marR="48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/>
                          <a:ea typeface="Calibri"/>
                        </a:rPr>
                        <a:t>Слишком большие расходы в первые годы после выхода на пенсию, слишком рискованные или слишком консервативные инвестиции, отсутствие инвестиционных активов, обеспечивающих постоянный доход</a:t>
                      </a:r>
                    </a:p>
                  </a:txBody>
                  <a:tcPr marL="48176" marR="48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924079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930" y="200754"/>
            <a:ext cx="93813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ПОВЫШЕНИЯ ФИНАНСОВОЙ ГРАМОТНОСТИ РОССИЙСКОЙ ФЕДЕРАЦИИ (2017-2023 гг.)</a:t>
            </a:r>
            <a:endParaRPr lang="ru-RU" sz="22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76189115"/>
              </p:ext>
            </p:extLst>
          </p:nvPr>
        </p:nvGraphicFramePr>
        <p:xfrm>
          <a:off x="650628" y="984210"/>
          <a:ext cx="6345358" cy="3779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79716">
                  <a:extLst>
                    <a:ext uri="{9D8B030D-6E8A-4147-A177-3AD203B41FA5}">
                      <a16:colId xmlns="" xmlns:a16="http://schemas.microsoft.com/office/drawing/2014/main" val="4006156906"/>
                    </a:ext>
                  </a:extLst>
                </a:gridCol>
                <a:gridCol w="3165642">
                  <a:extLst>
                    <a:ext uri="{9D8B030D-6E8A-4147-A177-3AD203B41FA5}">
                      <a16:colId xmlns="" xmlns:a16="http://schemas.microsoft.com/office/drawing/2014/main" val="2403904237"/>
                    </a:ext>
                  </a:extLst>
                </a:gridCol>
              </a:tblGrid>
              <a:tr h="28995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32844023"/>
                  </a:ext>
                </a:extLst>
              </a:tr>
              <a:tr h="313155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стратегии – создание основ для формирования финансово грамотного поведения населения как необходимого условия повышения уровня и качества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+mj-lt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Повышение охвата аудитории и качества финансового образования и информированности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населения;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   Обеспечение необходимой институциональной базы и </a:t>
                      </a:r>
                      <a:r>
                        <a:rPr lang="ru-RU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методиагностики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ресурсов образовательного сообщества;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Разработка механизмов взаимодействия государства и общества для обеспечения повышения Финансовой грамотности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sz="14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8062405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37466" y="4547752"/>
            <a:ext cx="3094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ГРУППЫ НАСЕЛЕНИЯ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32" y="5358782"/>
            <a:ext cx="1255295" cy="82270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424" y="4594865"/>
            <a:ext cx="1143252" cy="76383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630" y="5897306"/>
            <a:ext cx="1094996" cy="82549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030" y="2556794"/>
            <a:ext cx="1734760" cy="173476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499338" y="4611312"/>
            <a:ext cx="12130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Школьники  студенты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94597" y="5807573"/>
            <a:ext cx="17036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Пенсионеры и граждане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предпенсионного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возраста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05881" y="5433321"/>
            <a:ext cx="13977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 работающие 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самозанятые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2514600" y="5117123"/>
            <a:ext cx="134560" cy="7801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11" idx="1"/>
          </p:cNvCxnSpPr>
          <p:nvPr/>
        </p:nvCxnSpPr>
        <p:spPr>
          <a:xfrm>
            <a:off x="2901126" y="4903699"/>
            <a:ext cx="59821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804746" y="5117123"/>
            <a:ext cx="1418539" cy="6530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137217" y="984210"/>
            <a:ext cx="34862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 ГРАМОТНЫЙ ГРАЖДАНИН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995986" y="1709225"/>
            <a:ext cx="503047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Следит за состоянием личных финансов;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Планирует доходы и расходы;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Анализирует финансовые услуги;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 долгосрочные сбережения на случай непредвиденных обстоятельств;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Оценивает риски на рынке финансовых услуг;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Распознает признаки финансового мошенничества;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Выполняет свои обязанности налогоплательщика;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Умеет находить необходимую финансовую информацию;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Знает свои права  как потребителя финансовых услуг;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Избегает избыточной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закредитованности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Планирует жизнь на пенсии.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70476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66927" y="791674"/>
            <a:ext cx="8422741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Финансовая грамотность в современном мире становится неотъемлемой частью культуры современного человека. Это обусловлено, с одной стороны,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ктивным развитием финансового рынка, интенсификацией глобальных экономических процессов, созданием все новых и новых, в том числе цифровых, финансовых ресурсов и инструментов, с другой , все большей вовлеченностью обычного человека в финансовые отношения.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Одним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ключевых вопросов в теме финансовой грамотности человека является умение аргументировано, взвесив все за  и против, сравнив различные альтернативы принять финансовое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целей финансового плана, соответствующих временных горизонтов и надежного уровня безопасности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в 2015 году была принята Стратегия устойчивого развития сельских территорий Российской Федерации на период до 2030 года (распоряжение Правительств Российской Федерации от 02.02.2015 г. № 151-Р) , целью которой является  повышение финансовой грамотности населения.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В 2017 году была  принята Стратегия  повышения финансовой грамотности  в Российской Федерации (распоряжение Правительства Российской Федерации от 25.09.2017 г. № 2039-Р).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Программа «Повышение финансовой грамотности населения в Свердловской области на 2018-2023 годы»</a:t>
            </a:r>
          </a:p>
        </p:txBody>
      </p:sp>
    </p:spTree>
    <p:extLst>
      <p:ext uri="{BB962C8B-B14F-4D97-AF65-F5344CB8AC3E}">
        <p14:creationId xmlns="" xmlns:p14="http://schemas.microsoft.com/office/powerpoint/2010/main" val="13862861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22137290"/>
              </p:ext>
            </p:extLst>
          </p:nvPr>
        </p:nvGraphicFramePr>
        <p:xfrm>
          <a:off x="485870" y="1259755"/>
          <a:ext cx="11561274" cy="5491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9615">
                  <a:extLst>
                    <a:ext uri="{9D8B030D-6E8A-4147-A177-3AD203B41FA5}">
                      <a16:colId xmlns="" xmlns:a16="http://schemas.microsoft.com/office/drawing/2014/main" val="1620209179"/>
                    </a:ext>
                  </a:extLst>
                </a:gridCol>
                <a:gridCol w="7731659">
                  <a:extLst>
                    <a:ext uri="{9D8B030D-6E8A-4147-A177-3AD203B41FA5}">
                      <a16:colId xmlns="" xmlns:a16="http://schemas.microsoft.com/office/drawing/2014/main" val="2145366705"/>
                    </a:ext>
                  </a:extLst>
                </a:gridCol>
              </a:tblGrid>
              <a:tr h="273868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Орган/организация</a:t>
                      </a:r>
                      <a:r>
                        <a:rPr lang="ru-RU" sz="1500" baseline="0" dirty="0" smtClean="0"/>
                        <a:t> 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Полномочия</a:t>
                      </a:r>
                      <a:endParaRPr lang="ru-RU" sz="15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18707587"/>
                  </a:ext>
                </a:extLst>
              </a:tr>
              <a:tr h="76444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Федеральная служба по надзору</a:t>
                      </a:r>
                      <a:r>
                        <a:rPr lang="ru-RU" sz="1200" baseline="0" dirty="0" smtClean="0">
                          <a:latin typeface="+mn-lt"/>
                        </a:rPr>
                        <a:t> в сфере защиты прав потребителей и благополучия человека (</a:t>
                      </a:r>
                      <a:r>
                        <a:rPr lang="ru-RU" sz="1200" baseline="0" dirty="0" err="1" smtClean="0">
                          <a:latin typeface="+mn-lt"/>
                        </a:rPr>
                        <a:t>Роспотребнадзор</a:t>
                      </a:r>
                      <a:r>
                        <a:rPr lang="ru-RU" sz="1200" baseline="0" dirty="0" smtClean="0">
                          <a:latin typeface="+mn-lt"/>
                        </a:rPr>
                        <a:t>)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+mn-lt"/>
                        </a:rPr>
                        <a:t>Надзор в сфере защиты прав</a:t>
                      </a:r>
                      <a:r>
                        <a:rPr lang="ru-RU" sz="1200" baseline="0" dirty="0" smtClean="0">
                          <a:latin typeface="+mn-lt"/>
                        </a:rPr>
                        <a:t> </a:t>
                      </a:r>
                      <a:r>
                        <a:rPr lang="ru-RU" sz="1200" dirty="0" smtClean="0">
                          <a:latin typeface="+mn-lt"/>
                        </a:rPr>
                        <a:t>потребителей, выработка и реализация государственной политики и нормативное правовое регулирование в сфере защиты прав потребителей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89879665"/>
                  </a:ext>
                </a:extLst>
              </a:tr>
              <a:tr h="76444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Центральный банк Российской Федерации (Банк</a:t>
                      </a:r>
                      <a:r>
                        <a:rPr lang="ru-RU" sz="1200" baseline="0" dirty="0" smtClean="0">
                          <a:latin typeface="+mn-lt"/>
                        </a:rPr>
                        <a:t> России)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+mn-lt"/>
                        </a:rPr>
                        <a:t>С 1 сентября 2013 года – регулятор на финансовых рынках,</a:t>
                      </a:r>
                      <a:r>
                        <a:rPr lang="ru-RU" sz="1200" baseline="0" dirty="0" smtClean="0">
                          <a:latin typeface="+mn-lt"/>
                        </a:rPr>
                        <a:t> обеспечивающий стабильность и развитие национальной платежной системы и финансового рынка Российской Федерации, а также защиту интересов вкладчиков и кредиторов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45624126"/>
                  </a:ext>
                </a:extLst>
              </a:tr>
              <a:tr h="76444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Министерство</a:t>
                      </a:r>
                      <a:r>
                        <a:rPr lang="ru-RU" sz="1200" baseline="0" dirty="0" smtClean="0">
                          <a:latin typeface="+mn-lt"/>
                        </a:rPr>
                        <a:t> финансов Российской Федерации (Минфин России)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+mn-lt"/>
                        </a:rPr>
                        <a:t>Выработка государственной политики и нормативное правовое регулирование в сфере страховой,</a:t>
                      </a:r>
                      <a:r>
                        <a:rPr lang="ru-RU" sz="1200" baseline="0" dirty="0" smtClean="0">
                          <a:latin typeface="+mn-lt"/>
                        </a:rPr>
                        <a:t> банковской, </a:t>
                      </a:r>
                      <a:r>
                        <a:rPr lang="ru-RU" sz="1200" baseline="0" dirty="0" err="1" smtClean="0">
                          <a:latin typeface="+mn-lt"/>
                        </a:rPr>
                        <a:t>микрофинансовой</a:t>
                      </a:r>
                      <a:r>
                        <a:rPr lang="ru-RU" sz="1200" baseline="0" dirty="0" smtClean="0">
                          <a:latin typeface="+mn-lt"/>
                        </a:rPr>
                        <a:t> деятельности, кредитной кооперации, финансовых рынков, государственного регулирования деятельности негосударственных пенсионных фондов, управляющих компаний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67846929"/>
                  </a:ext>
                </a:extLst>
              </a:tr>
              <a:tr h="59071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Федеральная</a:t>
                      </a:r>
                      <a:r>
                        <a:rPr lang="ru-RU" sz="1200" baseline="0" dirty="0" smtClean="0">
                          <a:latin typeface="+mn-lt"/>
                        </a:rPr>
                        <a:t> антимонопольная служба Российской Федерации (ФАС России)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+mn-lt"/>
                        </a:rPr>
                        <a:t>Антимонопольное регулирование</a:t>
                      </a:r>
                      <a:r>
                        <a:rPr lang="ru-RU" sz="1200" baseline="0" dirty="0" smtClean="0">
                          <a:latin typeface="+mn-lt"/>
                        </a:rPr>
                        <a:t> и защита конкуренции в финансовой сфере, а также государственный надзор за соблюдением законодательства о рекламе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90425033"/>
                  </a:ext>
                </a:extLst>
              </a:tr>
              <a:tr h="59071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Федеральная налоговая служба Российской Федерации (ФНС России)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+mn-lt"/>
                        </a:rPr>
                        <a:t>Контроль и надзор над соблюдением требований к контрольно-кассовой технике,</a:t>
                      </a:r>
                      <a:r>
                        <a:rPr lang="ru-RU" sz="1200" baseline="0" dirty="0" smtClean="0">
                          <a:latin typeface="+mn-lt"/>
                        </a:rPr>
                        <a:t> порядком и условиями ее регистрации и применения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5917652"/>
                  </a:ext>
                </a:extLst>
              </a:tr>
              <a:tr h="7644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</a:rPr>
                        <a:t>Государственные органы исполнительной власти</a:t>
                      </a:r>
                      <a:r>
                        <a:rPr lang="ru-RU" sz="1200" baseline="0" dirty="0" smtClean="0">
                          <a:latin typeface="+mn-lt"/>
                        </a:rPr>
                        <a:t> в субъектах Российской Федерации и органы местного самоуправления 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+mn-lt"/>
                        </a:rPr>
                        <a:t>Рассмотрение жалоб и консультирование</a:t>
                      </a:r>
                      <a:r>
                        <a:rPr lang="ru-RU" sz="1200" baseline="0" dirty="0" smtClean="0">
                          <a:latin typeface="+mn-lt"/>
                        </a:rPr>
                        <a:t> потребителей, предъявление исков в суды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18220813"/>
                  </a:ext>
                </a:extLst>
              </a:tr>
              <a:tr h="42102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Суды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</a:rPr>
                        <a:t>Вынесение</a:t>
                      </a:r>
                      <a:r>
                        <a:rPr lang="ru-RU" sz="1200" baseline="0" dirty="0" smtClean="0">
                          <a:latin typeface="+mn-lt"/>
                        </a:rPr>
                        <a:t> решений по искам о защите прав потребителей (документ </a:t>
                      </a:r>
                      <a:r>
                        <a:rPr lang="ru-RU" sz="1200" baseline="0" dirty="0" err="1" smtClean="0">
                          <a:latin typeface="+mn-lt"/>
                        </a:rPr>
                        <a:t>пресекательного</a:t>
                      </a:r>
                      <a:r>
                        <a:rPr lang="ru-RU" sz="1200" baseline="0" dirty="0" smtClean="0">
                          <a:latin typeface="+mn-lt"/>
                        </a:rPr>
                        <a:t> действия)</a:t>
                      </a:r>
                      <a:endParaRPr lang="ru-RU" sz="1200" dirty="0" smtClean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41209240"/>
                  </a:ext>
                </a:extLst>
              </a:tr>
              <a:tr h="41697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Общественные объединения потребителей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/>
                        <a:t>Общественный контроль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021164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25616" y="486014"/>
            <a:ext cx="7776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ГОСУДАРСТВЕННЫЕ ОРГАНЫ, ДЕЙСТВУЮЩИЕ В ОБЛАСТИ ЗАЩИТЫ ПРАВ ПОТРЕБИТЕЛЕЙ</a:t>
            </a:r>
          </a:p>
        </p:txBody>
      </p:sp>
    </p:spTree>
    <p:extLst>
      <p:ext uri="{BB962C8B-B14F-4D97-AF65-F5344CB8AC3E}">
        <p14:creationId xmlns="" xmlns:p14="http://schemas.microsoft.com/office/powerpoint/2010/main" val="13032582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7407" y="675895"/>
            <a:ext cx="938139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ФИНАНСОВАЯ ГРАМОТНОСТЬ</a:t>
            </a:r>
            <a:r>
              <a:rPr lang="en-US" sz="2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 грамотное население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75311353"/>
              </p:ext>
            </p:extLst>
          </p:nvPr>
        </p:nvGraphicFramePr>
        <p:xfrm>
          <a:off x="1440842" y="2060815"/>
          <a:ext cx="10348547" cy="3484359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470860">
                  <a:extLst>
                    <a:ext uri="{9D8B030D-6E8A-4147-A177-3AD203B41FA5}">
                      <a16:colId xmlns="" xmlns:a16="http://schemas.microsoft.com/office/drawing/2014/main" val="3985664538"/>
                    </a:ext>
                  </a:extLst>
                </a:gridCol>
                <a:gridCol w="3685903">
                  <a:extLst>
                    <a:ext uri="{9D8B030D-6E8A-4147-A177-3AD203B41FA5}">
                      <a16:colId xmlns="" xmlns:a16="http://schemas.microsoft.com/office/drawing/2014/main" val="1488615098"/>
                    </a:ext>
                  </a:extLst>
                </a:gridCol>
                <a:gridCol w="1619697">
                  <a:extLst>
                    <a:ext uri="{9D8B030D-6E8A-4147-A177-3AD203B41FA5}">
                      <a16:colId xmlns="" xmlns:a16="http://schemas.microsoft.com/office/drawing/2014/main" val="1644894659"/>
                    </a:ext>
                  </a:extLst>
                </a:gridCol>
                <a:gridCol w="3572087">
                  <a:extLst>
                    <a:ext uri="{9D8B030D-6E8A-4147-A177-3AD203B41FA5}">
                      <a16:colId xmlns="" xmlns:a16="http://schemas.microsoft.com/office/drawing/2014/main" val="276075962"/>
                    </a:ext>
                  </a:extLst>
                </a:gridCol>
              </a:tblGrid>
              <a:tr h="116145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6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Ориентируется в финансовой сфере</a:t>
                      </a:r>
                      <a:endParaRPr lang="ru-RU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Рационально подходит к выбору финансовых продуктов и</a:t>
                      </a:r>
                      <a:r>
                        <a:rPr lang="ru-RU" sz="20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услуг</a:t>
                      </a:r>
                      <a:endParaRPr lang="ru-RU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10295251"/>
                  </a:ext>
                </a:extLst>
              </a:tr>
              <a:tr h="1161453">
                <a:tc>
                  <a:txBody>
                    <a:bodyPr/>
                    <a:lstStyle/>
                    <a:p>
                      <a:pPr algn="ctr"/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Ведет учет личных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семейных расходов и доходов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Живет</a:t>
                      </a:r>
                      <a:r>
                        <a:rPr lang="ru-RU" sz="20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рамках своего бюджета, не злоупотребляя заемными средствами</a:t>
                      </a:r>
                      <a:endParaRPr lang="ru-RU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45576017"/>
                  </a:ext>
                </a:extLst>
              </a:tr>
              <a:tr h="1161453">
                <a:tc>
                  <a:txBody>
                    <a:bodyPr/>
                    <a:lstStyle/>
                    <a:p>
                      <a:pPr algn="ctr"/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Планирует свое финансовое будущее,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готово к непредвиденным жизненным обстоятельствам, создает финансовую подушку безопасности, оценивает перспективы выхода на пенсию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/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40818983"/>
                  </a:ext>
                </a:extLst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842" y="3276295"/>
            <a:ext cx="1513130" cy="88110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4850" y="3276295"/>
            <a:ext cx="1163290" cy="96940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4850" y="2199392"/>
            <a:ext cx="984942" cy="90766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842" y="4486218"/>
            <a:ext cx="1485659" cy="98863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236" y="2135071"/>
            <a:ext cx="1480736" cy="78447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904313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5304" y="512048"/>
            <a:ext cx="93813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ФИНАНСОВАЯ ГРАМОТНОСТЬ ВЗРОСЛОГО НАСЕЛЕНИЯ РОССИИ</a:t>
            </a:r>
          </a:p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08261245"/>
              </p:ext>
            </p:extLst>
          </p:nvPr>
        </p:nvGraphicFramePr>
        <p:xfrm>
          <a:off x="1294568" y="1620044"/>
          <a:ext cx="10032022" cy="44805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425872"/>
                <a:gridCol w="3573164"/>
                <a:gridCol w="1570156"/>
                <a:gridCol w="346283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 60% </a:t>
                      </a:r>
                      <a:endParaRPr lang="ru-RU" sz="36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ru-RU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готовы нести ответственность  за собственные финансовые решения и возможные потери</a:t>
                      </a:r>
                    </a:p>
                    <a:p>
                      <a:pPr algn="just"/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из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уверен в справедливости разрешения споров с финансовыми организациями</a:t>
                      </a:r>
                      <a:r>
                        <a:rPr lang="ru-RU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30%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осознают важность финансовой подушки безопасности</a:t>
                      </a:r>
                    </a:p>
                    <a:p>
                      <a:pPr algn="just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38%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считают, что существует</a:t>
                      </a:r>
                      <a:r>
                        <a:rPr lang="ru-RU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много финансовых услуг, в которых трудно разобраться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33%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справились с базовым тестом по </a:t>
                      </a:r>
                      <a:r>
                        <a:rPr lang="ru-RU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финансовой </a:t>
                      </a:r>
                      <a:r>
                        <a:rPr lang="ru-RU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грамотности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59%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доверяют банкам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38%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сравнивают финансовые предложения перед подписанием договора</a:t>
                      </a:r>
                    </a:p>
                    <a:p>
                      <a:pPr algn="just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34%</a:t>
                      </a:r>
                    </a:p>
                    <a:p>
                      <a:pPr algn="ctr"/>
                      <a:r>
                        <a:rPr lang="ru-RU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доверяют страховым</a:t>
                      </a:r>
                      <a:r>
                        <a:rPr lang="ru-RU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компаниям</a:t>
                      </a:r>
                      <a:endParaRPr lang="ru-RU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доверяют </a:t>
                      </a:r>
                      <a:r>
                        <a:rPr lang="ru-RU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микрофинансовым</a:t>
                      </a:r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организациям</a:t>
                      </a:r>
                    </a:p>
                    <a:p>
                      <a:pPr algn="just"/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08854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889844"/>
            <a:ext cx="6096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dirty="0"/>
              <a:t>Подушка безопасности </a:t>
            </a:r>
            <a:r>
              <a:rPr lang="ru-RU" dirty="0"/>
              <a:t>– это минимальное количество денег, которое нужно одному человеку или семье на поддержание текущих потребностей в случае потери доходов или значительных расходов. Наличие или отсутствие ее не связано с доходами….. Подушка безопасности – это не инвестиции, для приумножения капитала, а сохранение денег и предоставление к ним быстрого доступа в случае необходимости.</a:t>
            </a:r>
          </a:p>
          <a:p>
            <a:pPr algn="just"/>
            <a:r>
              <a:rPr lang="ru-RU" dirty="0"/>
              <a:t>     </a:t>
            </a:r>
            <a:r>
              <a:rPr lang="ru-RU" b="1" dirty="0"/>
              <a:t>Какие непредвиденные обстоятельства могут возникнуть, на которые человек не может повлиять:</a:t>
            </a:r>
          </a:p>
          <a:p>
            <a:pPr algn="just"/>
            <a:r>
              <a:rPr lang="ru-RU" dirty="0"/>
              <a:t>      Увольнение с работы, сокращение рабочего дня, перевод на нижеоплачиваемую работу;</a:t>
            </a:r>
          </a:p>
          <a:p>
            <a:pPr algn="just"/>
            <a:r>
              <a:rPr lang="ru-RU" dirty="0"/>
              <a:t>     Непредвиденная авария (в квартире, дома, машине);</a:t>
            </a:r>
          </a:p>
          <a:p>
            <a:pPr algn="just"/>
            <a:r>
              <a:rPr lang="ru-RU" dirty="0"/>
              <a:t>     Стихийные бедствия ( еще хуже при отсутствии страховки);</a:t>
            </a:r>
          </a:p>
          <a:p>
            <a:pPr algn="just"/>
            <a:r>
              <a:rPr lang="ru-RU" dirty="0"/>
              <a:t>      Внезапная болезнь близких.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 </a:t>
            </a:r>
            <a:r>
              <a:rPr lang="ru-RU" sz="2800" b="1" dirty="0"/>
              <a:t>Критерии создания резервного фонда: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1000" dirty="0"/>
          </a:p>
          <a:p>
            <a:r>
              <a:rPr lang="ru-RU" sz="2000" dirty="0"/>
              <a:t>     Первоочередное право на создание.</a:t>
            </a:r>
          </a:p>
          <a:p>
            <a:r>
              <a:rPr lang="ru-RU" sz="2000" dirty="0"/>
              <a:t>     Ликвидность, т.е. возможность  быстро получить нужную сумму.</a:t>
            </a:r>
          </a:p>
          <a:p>
            <a:r>
              <a:rPr lang="ru-RU" sz="2000" dirty="0"/>
              <a:t>     Оптимальный размер в резервном капитале (сумма ежемесячных расходов *количество месяцев)</a:t>
            </a:r>
          </a:p>
          <a:p>
            <a:r>
              <a:rPr lang="ru-RU" sz="2000" dirty="0"/>
              <a:t>     Диверсификация.</a:t>
            </a:r>
          </a:p>
          <a:p>
            <a:r>
              <a:rPr lang="ru-RU" sz="2000" dirty="0"/>
              <a:t>    Неприкосновенность</a:t>
            </a:r>
          </a:p>
          <a:p>
            <a:r>
              <a:rPr lang="ru-RU" sz="2000" dirty="0"/>
              <a:t>    </a:t>
            </a:r>
            <a:r>
              <a:rPr lang="ru-RU" sz="2000" dirty="0" err="1"/>
              <a:t>Восполнимость</a:t>
            </a:r>
            <a:endParaRPr lang="ru-RU" sz="2000" dirty="0"/>
          </a:p>
          <a:p>
            <a:r>
              <a:rPr lang="ru-RU" sz="2000" dirty="0"/>
              <a:t>    Дисциплина</a:t>
            </a: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235943027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b="1" dirty="0"/>
              <a:t> </a:t>
            </a:r>
            <a:r>
              <a:rPr lang="ru-RU" sz="3100" b="1" dirty="0"/>
              <a:t>Существуют три формулы управления деньгами: банкротство, бедность и богатство.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dirty="0"/>
              <a:t>         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r>
              <a:rPr lang="ru-RU" b="1" dirty="0"/>
              <a:t>     Формула банкротства – </a:t>
            </a:r>
            <a:r>
              <a:rPr lang="ru-RU" dirty="0"/>
              <a:t>когда ваши доходы меньше расходов и вы живете на заемные средства.</a:t>
            </a:r>
          </a:p>
          <a:p>
            <a:r>
              <a:rPr lang="ru-RU" dirty="0"/>
              <a:t>      </a:t>
            </a:r>
            <a:r>
              <a:rPr lang="ru-RU" b="1" dirty="0"/>
              <a:t>Формула бедности</a:t>
            </a:r>
            <a:r>
              <a:rPr lang="ru-RU" dirty="0"/>
              <a:t> – предполагает равенство доходов и расходов, т.е</a:t>
            </a:r>
            <a:r>
              <a:rPr lang="ru-RU" dirty="0" smtClean="0"/>
              <a:t>. сколько </a:t>
            </a:r>
            <a:r>
              <a:rPr lang="ru-RU" dirty="0"/>
              <a:t>заработал, столько и потратил.</a:t>
            </a:r>
          </a:p>
          <a:p>
            <a:r>
              <a:rPr lang="ru-RU" b="1" dirty="0"/>
              <a:t>     Формула богатство –</a:t>
            </a:r>
            <a:r>
              <a:rPr lang="ru-RU" dirty="0"/>
              <a:t> когда ваши доходы во многом раз превышают расходы и вы не только накапливаете на краткосрочные цели, но и создаете </a:t>
            </a:r>
            <a:r>
              <a:rPr lang="ru-RU" dirty="0" smtClean="0"/>
              <a:t>капитал  (банковские </a:t>
            </a:r>
            <a:r>
              <a:rPr lang="ru-RU" dirty="0"/>
              <a:t>депозиты, вложения в недвижимость)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4220859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Что думают граждане о выходе на пенсию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84153432"/>
              </p:ext>
            </p:extLst>
          </p:nvPr>
        </p:nvGraphicFramePr>
        <p:xfrm>
          <a:off x="2876755" y="1991686"/>
          <a:ext cx="6076950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8475"/>
                <a:gridCol w="3038475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 верят в обеспеченную старость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70%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Если бы знали 10-20 лет о финграмотности: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Открыли бы банковские вклады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32,6%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Купили недвижимость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29,7%</a:t>
                      </a:r>
                      <a:endParaRPr lang="ru-RU" sz="1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Копили наличными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11,4%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Инвестировали бы в ценные бумаги и в валюту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9,7%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 данным исследователей, придется экономить на пенсии жителям: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Урала 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87%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Северо-Западного округа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77,8%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Центральной России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66,7%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9182477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890</TotalTime>
  <Words>1543</Words>
  <Application>Microsoft Office PowerPoint</Application>
  <PresentationFormat>Произвольный</PresentationFormat>
  <Paragraphs>348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Легкий дым</vt:lpstr>
      <vt:lpstr>Слайд 1</vt:lpstr>
      <vt:lpstr>Слайд 2</vt:lpstr>
      <vt:lpstr>Слайд 3</vt:lpstr>
      <vt:lpstr>Слайд 4</vt:lpstr>
      <vt:lpstr>Слайд 5</vt:lpstr>
      <vt:lpstr>Слайд 6</vt:lpstr>
      <vt:lpstr> Критерии создания резервного фонда: </vt:lpstr>
      <vt:lpstr>  Существуют три формулы управления деньгами: банкротство, бедность и богатство.            </vt:lpstr>
      <vt:lpstr>Что думают граждане о выходе на пенсию</vt:lpstr>
      <vt:lpstr>Слайд 10</vt:lpstr>
      <vt:lpstr>Слайд 11</vt:lpstr>
      <vt:lpstr>Слайд 12</vt:lpstr>
      <vt:lpstr>Слайд 13</vt:lpstr>
      <vt:lpstr>Японский способ копить деньги Kakebo        Деньги нужно собирать маленькими суммами, но постоянно.  «Копейка рубль бережет». Заведите себе за правило откладывать монеты, которые у вас в кошельке и 50 рублей с каждой тысячи. По истечении  года подведите ИТОГ.</vt:lpstr>
      <vt:lpstr>Реинвестирование – повторное вложение полученной от инвестиций прибыли, т.е. доход/проценты не снимаются, а добавляются к основному вкладу. Индивидуальный инвестиционный счет 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Виноградова</cp:lastModifiedBy>
  <cp:revision>88</cp:revision>
  <cp:lastPrinted>2020-03-16T10:58:23Z</cp:lastPrinted>
  <dcterms:created xsi:type="dcterms:W3CDTF">2019-01-29T06:43:55Z</dcterms:created>
  <dcterms:modified xsi:type="dcterms:W3CDTF">2020-10-12T05:03:42Z</dcterms:modified>
</cp:coreProperties>
</file>