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3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1" autoAdjust="0"/>
    <p:restoredTop sz="94660"/>
  </p:normalViewPr>
  <p:slideViewPr>
    <p:cSldViewPr>
      <p:cViewPr varScale="1">
        <p:scale>
          <a:sx n="100" d="100"/>
          <a:sy n="100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1866440.7</c:v>
                </c:pt>
                <c:pt idx="1">
                  <c:v>1902966.8</c:v>
                </c:pt>
                <c:pt idx="2" formatCode="0">
                  <c:v>36526.100000000093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12890000"/>
        <c:axId val="106935952"/>
      </c:barChart>
      <c:catAx>
        <c:axId val="11289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06935952"/>
        <c:crosses val="autoZero"/>
        <c:auto val="1"/>
        <c:lblAlgn val="ctr"/>
        <c:lblOffset val="100"/>
        <c:noMultiLvlLbl val="0"/>
      </c:catAx>
      <c:valAx>
        <c:axId val="106935952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890000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364475.9</c:v>
                </c:pt>
                <c:pt idx="1">
                  <c:v>430269.8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1501964.7999999998</c:v>
                </c:pt>
                <c:pt idx="1">
                  <c:v>1472697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5427128"/>
        <c:axId val="295428304"/>
      </c:barChart>
      <c:catAx>
        <c:axId val="295427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428304"/>
        <c:crosses val="autoZero"/>
        <c:auto val="1"/>
        <c:lblAlgn val="ctr"/>
        <c:lblOffset val="100"/>
        <c:noMultiLvlLbl val="0"/>
      </c:catAx>
      <c:valAx>
        <c:axId val="2954283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427128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3793602362204724"/>
          <c:h val="0.111589855504927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01.04.2025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1721</c:v>
                </c:pt>
                <c:pt idx="1">
                  <c:v>1438.3</c:v>
                </c:pt>
                <c:pt idx="2">
                  <c:v>429.3</c:v>
                </c:pt>
                <c:pt idx="3">
                  <c:v>3778.8</c:v>
                </c:pt>
                <c:pt idx="4">
                  <c:v>13072.2</c:v>
                </c:pt>
                <c:pt idx="5">
                  <c:v>61668.7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2924</c:v>
                </c:pt>
                <c:pt idx="1">
                  <c:v>7364</c:v>
                </c:pt>
                <c:pt idx="2">
                  <c:v>4242</c:v>
                </c:pt>
                <c:pt idx="3">
                  <c:v>27308</c:v>
                </c:pt>
                <c:pt idx="4">
                  <c:v>56159</c:v>
                </c:pt>
                <c:pt idx="5">
                  <c:v>428729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427912"/>
        <c:axId val="295428696"/>
      </c:barChart>
      <c:catAx>
        <c:axId val="295427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428696"/>
        <c:crossesAt val="0"/>
        <c:auto val="1"/>
        <c:lblAlgn val="ctr"/>
        <c:lblOffset val="100"/>
        <c:noMultiLvlLbl val="0"/>
      </c:catAx>
      <c:valAx>
        <c:axId val="2954286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295427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01.04.2024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650.29999999999995</c:v>
                </c:pt>
                <c:pt idx="1">
                  <c:v>1604.8</c:v>
                </c:pt>
                <c:pt idx="2">
                  <c:v>296.39999999999998</c:v>
                </c:pt>
                <c:pt idx="3">
                  <c:v>5418.4</c:v>
                </c:pt>
                <c:pt idx="4">
                  <c:v>12505.8</c:v>
                </c:pt>
                <c:pt idx="5">
                  <c:v>52412.5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2750</c:v>
                </c:pt>
                <c:pt idx="1">
                  <c:v>8276</c:v>
                </c:pt>
                <c:pt idx="2">
                  <c:v>3741</c:v>
                </c:pt>
                <c:pt idx="3">
                  <c:v>38386</c:v>
                </c:pt>
                <c:pt idx="4">
                  <c:v>49636</c:v>
                </c:pt>
                <c:pt idx="5">
                  <c:v>268420.2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114096"/>
        <c:axId val="296110568"/>
      </c:barChart>
      <c:catAx>
        <c:axId val="296114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6110568"/>
        <c:crossesAt val="0"/>
        <c:auto val="1"/>
        <c:lblAlgn val="ctr"/>
        <c:lblOffset val="100"/>
        <c:noMultiLvlLbl val="0"/>
      </c:catAx>
      <c:valAx>
        <c:axId val="2961105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296114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33320345516045E-2"/>
                  <c:y val="-5.3723790021543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3152016000003703E-2"/>
                  <c:y val="-5.584018578955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608076.80000000005</c:v>
                </c:pt>
                <c:pt idx="1">
                  <c:v>1086782.8999999999</c:v>
                </c:pt>
                <c:pt idx="2">
                  <c:v>174962.1</c:v>
                </c:pt>
                <c:pt idx="3">
                  <c:v>5055</c:v>
                </c:pt>
                <c:pt idx="4">
                  <c:v>7984.1</c:v>
                </c:pt>
                <c:pt idx="5">
                  <c:v>20106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867890529359215E-2"/>
                  <c:y val="-6.7073414602930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14103265641622E-2"/>
                  <c:y val="-2.694321793477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161736733395821E-2"/>
                  <c:y val="-3.1094519901452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5439735178097E-2"/>
                  <c:y val="-1.7419436978733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130595.4</c:v>
                </c:pt>
                <c:pt idx="1">
                  <c:v>251049.8</c:v>
                </c:pt>
                <c:pt idx="2">
                  <c:v>41562.400000000001</c:v>
                </c:pt>
                <c:pt idx="3">
                  <c:v>1074</c:v>
                </c:pt>
                <c:pt idx="4">
                  <c:v>1495.2</c:v>
                </c:pt>
                <c:pt idx="5">
                  <c:v>4492.8999999999996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5881352"/>
        <c:axId val="295880176"/>
        <c:axId val="0"/>
      </c:bar3DChart>
      <c:catAx>
        <c:axId val="29588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95880176"/>
        <c:crosses val="autoZero"/>
        <c:auto val="1"/>
        <c:lblAlgn val="ctr"/>
        <c:lblOffset val="100"/>
        <c:noMultiLvlLbl val="0"/>
      </c:catAx>
      <c:valAx>
        <c:axId val="295880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295881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ЗДРАВООХРАНЕНИЕ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27105</c:v>
                </c:pt>
                <c:pt idx="1">
                  <c:v>436.4</c:v>
                </c:pt>
                <c:pt idx="2">
                  <c:v>1864.8</c:v>
                </c:pt>
                <c:pt idx="3">
                  <c:v>20006.8</c:v>
                </c:pt>
                <c:pt idx="4">
                  <c:v>5244.7</c:v>
                </c:pt>
                <c:pt idx="5">
                  <c:v>0</c:v>
                </c:pt>
                <c:pt idx="6">
                  <c:v>243634.1</c:v>
                </c:pt>
                <c:pt idx="7">
                  <c:v>41562.400000000001</c:v>
                </c:pt>
                <c:pt idx="8">
                  <c:v>74547.8</c:v>
                </c:pt>
                <c:pt idx="9">
                  <c:v>15480.2</c:v>
                </c:pt>
                <c:pt idx="10">
                  <c:v>387.6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2023 г.</c:v>
                </c:pt>
                <c:pt idx="1">
                  <c:v>II квартал 2023 г.</c:v>
                </c:pt>
                <c:pt idx="2">
                  <c:v>III квартал 2023 г.</c:v>
                </c:pt>
                <c:pt idx="3">
                  <c:v>IV квартал 2023 г.</c:v>
                </c:pt>
                <c:pt idx="4">
                  <c:v>I квартал 2024 г.</c:v>
                </c:pt>
                <c:pt idx="5">
                  <c:v>II квартал 2024 г.</c:v>
                </c:pt>
                <c:pt idx="6">
                  <c:v>III квартал 2024 г.</c:v>
                </c:pt>
                <c:pt idx="7">
                  <c:v>IV квартал 2024 г.</c:v>
                </c:pt>
                <c:pt idx="8">
                  <c:v>I  квартал 2025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2023 г.</c:v>
                </c:pt>
                <c:pt idx="1">
                  <c:v>II квартал 2023 г.</c:v>
                </c:pt>
                <c:pt idx="2">
                  <c:v>III квартал 2023 г.</c:v>
                </c:pt>
                <c:pt idx="3">
                  <c:v>IV квартал 2023 г.</c:v>
                </c:pt>
                <c:pt idx="4">
                  <c:v>I квартал 2024 г.</c:v>
                </c:pt>
                <c:pt idx="5">
                  <c:v>II квартал 2024 г.</c:v>
                </c:pt>
                <c:pt idx="6">
                  <c:v>III квартал 2024 г.</c:v>
                </c:pt>
                <c:pt idx="7">
                  <c:v>IV квартал 2024 г.</c:v>
                </c:pt>
                <c:pt idx="8">
                  <c:v>I  квартал 2025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24000000</c:v>
                </c:pt>
                <c:pt idx="1">
                  <c:v>21000000</c:v>
                </c:pt>
                <c:pt idx="2">
                  <c:v>22918200</c:v>
                </c:pt>
                <c:pt idx="3">
                  <c:v>14671400</c:v>
                </c:pt>
                <c:pt idx="4">
                  <c:v>29037100</c:v>
                </c:pt>
                <c:pt idx="5">
                  <c:v>28037100</c:v>
                </c:pt>
                <c:pt idx="6">
                  <c:v>27037100</c:v>
                </c:pt>
                <c:pt idx="7">
                  <c:v>10650700</c:v>
                </c:pt>
                <c:pt idx="8">
                  <c:v>10650700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 квартал 2023 г.</c:v>
                </c:pt>
                <c:pt idx="1">
                  <c:v>II квартал 2023 г.</c:v>
                </c:pt>
                <c:pt idx="2">
                  <c:v>III квартал 2023 г.</c:v>
                </c:pt>
                <c:pt idx="3">
                  <c:v>IV квартал 2023 г.</c:v>
                </c:pt>
                <c:pt idx="4">
                  <c:v>I квартал 2024 г.</c:v>
                </c:pt>
                <c:pt idx="5">
                  <c:v>II квартал 2024 г.</c:v>
                </c:pt>
                <c:pt idx="6">
                  <c:v>III квартал 2024 г.</c:v>
                </c:pt>
                <c:pt idx="7">
                  <c:v>IV квартал 2024 г.</c:v>
                </c:pt>
                <c:pt idx="8">
                  <c:v>I  квартал 2025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24000000</c:v>
                </c:pt>
                <c:pt idx="1">
                  <c:v>21000000</c:v>
                </c:pt>
                <c:pt idx="2">
                  <c:v>22918200</c:v>
                </c:pt>
                <c:pt idx="3">
                  <c:v>14671400</c:v>
                </c:pt>
                <c:pt idx="4">
                  <c:v>29037100</c:v>
                </c:pt>
                <c:pt idx="5">
                  <c:v>28037100</c:v>
                </c:pt>
                <c:pt idx="6">
                  <c:v>27037100</c:v>
                </c:pt>
                <c:pt idx="7">
                  <c:v>10650700</c:v>
                </c:pt>
                <c:pt idx="8">
                  <c:v>10650700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484336"/>
        <c:axId val="289757624"/>
      </c:lineChart>
      <c:catAx>
        <c:axId val="491484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89757624"/>
        <c:crosses val="autoZero"/>
        <c:auto val="1"/>
        <c:lblAlgn val="ctr"/>
        <c:lblOffset val="100"/>
        <c:noMultiLvlLbl val="0"/>
      </c:catAx>
      <c:valAx>
        <c:axId val="289757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1484336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0.10427</cdr:x>
      <cdr:y>0.59657</cdr:y>
    </cdr:from>
    <cdr:to>
      <cdr:x>0.18758</cdr:x>
      <cdr:y>0.64457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1310" y="3579880"/>
          <a:ext cx="720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48%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0.27088</cdr:x>
      <cdr:y>0.42857</cdr:y>
    </cdr:from>
    <cdr:to>
      <cdr:x>0.34513</cdr:x>
      <cdr:y>0.48857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41486" y="2571769"/>
          <a:ext cx="641817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23,1 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0.43749</cdr:x>
      <cdr:y>0.65657</cdr:y>
    </cdr:from>
    <cdr:to>
      <cdr:x>0.5208</cdr:x>
      <cdr:y>0.70457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81654" y="3939921"/>
          <a:ext cx="720140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23,76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0.65362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06" y="4011928"/>
          <a:ext cx="500056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21,25%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0.84568</cdr:x>
      <cdr:y>0.71657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50" y="3939920"/>
          <a:ext cx="864141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18,73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0.91232</cdr:x>
      <cdr:y>0.66857</cdr:y>
    </cdr:from>
    <cdr:to>
      <cdr:x>1</cdr:x>
      <cdr:y>0.71657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886110" y="4011928"/>
          <a:ext cx="757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22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35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14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97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муниципального округа Свердловской области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01.04.202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913837"/>
              </p:ext>
            </p:extLst>
          </p:nvPr>
        </p:nvGraphicFramePr>
        <p:xfrm>
          <a:off x="107504" y="76470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01.04.202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112814"/>
              </p:ext>
            </p:extLst>
          </p:nvPr>
        </p:nvGraphicFramePr>
        <p:xfrm>
          <a:off x="-11857" y="692696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5795925"/>
              </p:ext>
            </p:extLst>
          </p:nvPr>
        </p:nvGraphicFramePr>
        <p:xfrm>
          <a:off x="0" y="642918"/>
          <a:ext cx="446719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7168385"/>
              </p:ext>
            </p:extLst>
          </p:nvPr>
        </p:nvGraphicFramePr>
        <p:xfrm>
          <a:off x="4648200" y="692696"/>
          <a:ext cx="4244280" cy="602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01.04.202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90005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в разрезе функциональной квалификации расходов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796683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158104"/>
              </p:ext>
            </p:extLst>
          </p:nvPr>
        </p:nvGraphicFramePr>
        <p:xfrm>
          <a:off x="107504" y="980728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0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</a:t>
            </a:r>
            <a:r>
              <a:rPr lang="ru-RU" sz="1600" b="1" dirty="0" smtClean="0">
                <a:latin typeface="Liberation Serif" panose="02020603050405020304" pitchFamily="18" charset="0"/>
              </a:rPr>
              <a:t>муниципального </a:t>
            </a:r>
            <a:r>
              <a:rPr lang="ru-RU" sz="1600" b="1" dirty="0" smtClean="0">
                <a:latin typeface="Liberation Serif" panose="02020603050405020304" pitchFamily="18" charset="0"/>
              </a:rPr>
              <a:t>округа </a:t>
            </a:r>
            <a:r>
              <a:rPr lang="ru-RU" sz="1600" b="1" dirty="0" smtClean="0">
                <a:latin typeface="Liberation Serif" panose="02020603050405020304" pitchFamily="18" charset="0"/>
              </a:rPr>
              <a:t>Свердловской области с </a:t>
            </a:r>
            <a:r>
              <a:rPr lang="ru-RU" sz="1600" b="1" dirty="0" smtClean="0">
                <a:latin typeface="Liberation Serif" panose="02020603050405020304" pitchFamily="18" charset="0"/>
              </a:rPr>
              <a:t>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86950"/>
              </p:ext>
            </p:extLst>
          </p:nvPr>
        </p:nvGraphicFramePr>
        <p:xfrm>
          <a:off x="107503" y="1052735"/>
          <a:ext cx="8712971" cy="5680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26840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2620993,3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97,652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20524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2473136,5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120,499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МО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16929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1833487,3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108,304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МО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18396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1866440,7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364475,9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101,459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19,813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26840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2817683,7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104,980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20524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2840140,4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138,381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МО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16929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1901986,5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112,350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МО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18396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1902966,8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430269,8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103,445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23,389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679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319</Words>
  <Application>Microsoft Office PowerPoint</Application>
  <PresentationFormat>Экран (4:3)</PresentationFormat>
  <Paragraphs>118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муниципального округа Свердловской области на 01.04.2025, тыс.руб.</vt:lpstr>
      <vt:lpstr>Исполнение бюджета на 01.04.2025, тыс. руб.</vt:lpstr>
      <vt:lpstr>Основные виды налоговых доходов, тыс. руб.</vt:lpstr>
      <vt:lpstr>Ведомственная структура расходов бюджета на  01.04.2025 года, тыс. руб.</vt:lpstr>
      <vt:lpstr>Общая сумма расходов бюджета в разрезе функциональной квалификации расходов на 01.04.2025, тыс. руб.</vt:lpstr>
      <vt:lpstr>Муниципальный долг, руб.</vt:lpstr>
      <vt:lpstr>Сопоставление основных параметров бюджета Пышминского муниципального округа Свердловской области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296</cp:revision>
  <dcterms:created xsi:type="dcterms:W3CDTF">2020-03-03T11:56:03Z</dcterms:created>
  <dcterms:modified xsi:type="dcterms:W3CDTF">2025-04-04T08:35:52Z</dcterms:modified>
  <cp:contentStatus/>
</cp:coreProperties>
</file>