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11" autoAdjust="0"/>
    <p:restoredTop sz="94660"/>
  </p:normalViewPr>
  <p:slideViewPr>
    <p:cSldViewPr>
      <p:cViewPr varScale="1">
        <p:scale>
          <a:sx n="100" d="100"/>
          <a:sy n="100" d="100"/>
        </p:scale>
        <p:origin x="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58758463237694"/>
          <c:y val="0.11890570203769248"/>
          <c:w val="0.85082073439810824"/>
          <c:h val="0.7757337019167784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spPr>
              <a:noFill/>
              <a:ln>
                <a:noFill/>
              </a:ln>
              <a:effectLst/>
            </c:spPr>
            <c:dLblPos val="ctr"/>
            <c:showLegendKey val="1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1866440.7</c:v>
                </c:pt>
                <c:pt idx="1">
                  <c:v>1902966.8</c:v>
                </c:pt>
                <c:pt idx="2" formatCode="0">
                  <c:v>36526.100000000093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"/>
        <c:axId val="112890000"/>
        <c:axId val="106935952"/>
      </c:barChart>
      <c:catAx>
        <c:axId val="11289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one"/>
        <c:crossAx val="106935952"/>
        <c:crosses val="autoZero"/>
        <c:auto val="1"/>
        <c:lblAlgn val="ctr"/>
        <c:lblOffset val="100"/>
        <c:noMultiLvlLbl val="0"/>
      </c:catAx>
      <c:valAx>
        <c:axId val="106935952"/>
        <c:scaling>
          <c:orientation val="minMax"/>
          <c:min val="-100000"/>
        </c:scaling>
        <c:delete val="0"/>
        <c:axPos val="l"/>
        <c:majorGridlines>
          <c:spPr>
            <a:ln w="3175"/>
          </c:spPr>
        </c:majorGridlines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890000"/>
        <c:crosses val="autoZero"/>
        <c:crossBetween val="between"/>
        <c:majorUnit val="200000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9365704286964"/>
          <c:y val="4.4296640648312471E-2"/>
          <c:w val="0.65434030208029248"/>
          <c:h val="0.8708944372722472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4.4444444444444446E-2"/>
                  <c:y val="-9.97282992791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4444444444444446E-2"/>
                  <c:y val="-8.2384247230585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tx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364475.9</c:v>
                </c:pt>
                <c:pt idx="1">
                  <c:v>430269.8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неисполненные назначения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1501964.7999999998</c:v>
                </c:pt>
                <c:pt idx="1">
                  <c:v>1472697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5427128"/>
        <c:axId val="295428304"/>
      </c:barChart>
      <c:catAx>
        <c:axId val="2954271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428304"/>
        <c:crosses val="autoZero"/>
        <c:auto val="1"/>
        <c:lblAlgn val="ctr"/>
        <c:lblOffset val="100"/>
        <c:noMultiLvlLbl val="0"/>
      </c:catAx>
      <c:valAx>
        <c:axId val="2954283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427128"/>
        <c:crosses val="autoZero"/>
        <c:crossBetween val="between"/>
        <c:majorUnit val="200000"/>
        <c:minorUnit val="100000"/>
      </c:valAx>
      <c:spPr>
        <a:solidFill>
          <a:schemeClr val="accent6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76206401283172964"/>
          <c:y val="0.36107210774811932"/>
          <c:w val="0.23793602362204724"/>
          <c:h val="0.111589855504927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40000"/>
        <a:lumOff val="6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53969335574261801"/>
          <c:y val="2.0914886293832743E-2"/>
          <c:w val="0.43756307088383944"/>
          <c:h val="0.892199076780690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01.04.2025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1721</c:v>
                </c:pt>
                <c:pt idx="1">
                  <c:v>1438.3</c:v>
                </c:pt>
                <c:pt idx="2">
                  <c:v>429.3</c:v>
                </c:pt>
                <c:pt idx="3">
                  <c:v>3778.8</c:v>
                </c:pt>
                <c:pt idx="4">
                  <c:v>13072.2</c:v>
                </c:pt>
                <c:pt idx="5">
                  <c:v>61668.7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378130593120708E-2"/>
                  <c:y val="4.33601301213605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2924</c:v>
                </c:pt>
                <c:pt idx="1">
                  <c:v>7364</c:v>
                </c:pt>
                <c:pt idx="2">
                  <c:v>4242</c:v>
                </c:pt>
                <c:pt idx="3">
                  <c:v>27308</c:v>
                </c:pt>
                <c:pt idx="4">
                  <c:v>56159</c:v>
                </c:pt>
                <c:pt idx="5">
                  <c:v>428729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427912"/>
        <c:axId val="295428696"/>
      </c:barChart>
      <c:catAx>
        <c:axId val="2954279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428696"/>
        <c:crossesAt val="0"/>
        <c:auto val="1"/>
        <c:lblAlgn val="ctr"/>
        <c:lblOffset val="100"/>
        <c:noMultiLvlLbl val="0"/>
      </c:catAx>
      <c:valAx>
        <c:axId val="295428696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2954279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74"/>
          <c:w val="0.68589177601402296"/>
          <c:h val="8.3049330171344207E-2"/>
        </c:manualLayout>
      </c:layout>
      <c:overlay val="0"/>
      <c:txPr>
        <a:bodyPr/>
        <a:lstStyle/>
        <a:p>
          <a:pPr>
            <a:defRPr sz="20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 на 01.04.2024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650.29999999999995</c:v>
                </c:pt>
                <c:pt idx="1">
                  <c:v>1604.8</c:v>
                </c:pt>
                <c:pt idx="2">
                  <c:v>296.39999999999998</c:v>
                </c:pt>
                <c:pt idx="3">
                  <c:v>5418.4</c:v>
                </c:pt>
                <c:pt idx="4">
                  <c:v>12505.8</c:v>
                </c:pt>
                <c:pt idx="5">
                  <c:v>52412.5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rgbClr val="FFFF00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dLbl>
              <c:idx val="5"/>
              <c:layout>
                <c:manualLayout>
                  <c:x val="-6.9443958397491526E-2"/>
                  <c:y val="-2.3391739621573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государственная пошлина</c:v>
                </c:pt>
                <c:pt idx="1">
                  <c:v>земельный налог</c:v>
                </c:pt>
                <c:pt idx="2">
                  <c:v>налог на имущество</c:v>
                </c:pt>
                <c:pt idx="3">
                  <c:v>налог на совокупный доход</c:v>
                </c:pt>
                <c:pt idx="4">
                  <c:v>акцизы</c:v>
                </c:pt>
                <c:pt idx="5">
                  <c:v>налог на доходы физических лиц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2750</c:v>
                </c:pt>
                <c:pt idx="1">
                  <c:v>8276</c:v>
                </c:pt>
                <c:pt idx="2">
                  <c:v>3741</c:v>
                </c:pt>
                <c:pt idx="3">
                  <c:v>38386</c:v>
                </c:pt>
                <c:pt idx="4">
                  <c:v>49636</c:v>
                </c:pt>
                <c:pt idx="5">
                  <c:v>268420.2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6114096"/>
        <c:axId val="296110568"/>
      </c:barChart>
      <c:catAx>
        <c:axId val="29611409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6110568"/>
        <c:crossesAt val="0"/>
        <c:auto val="1"/>
        <c:lblAlgn val="ctr"/>
        <c:lblOffset val="100"/>
        <c:noMultiLvlLbl val="0"/>
      </c:catAx>
      <c:valAx>
        <c:axId val="296110568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low"/>
        <c:crossAx val="296114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438895739207894"/>
          <c:y val="0.90327567005058096"/>
          <c:w val="0.6858917760140234"/>
          <c:h val="8.3049330171344207E-2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solidFill>
          <a:schemeClr val="accent6">
            <a:lumMod val="60000"/>
            <a:lumOff val="40000"/>
          </a:schemeClr>
        </a:solidFill>
      </c:spPr>
    </c:sideWall>
    <c:backWall>
      <c:thickness val="0"/>
      <c:spPr>
        <a:solidFill>
          <a:schemeClr val="accent6">
            <a:lumMod val="60000"/>
            <a:lumOff val="40000"/>
          </a:schemeClr>
        </a:solidFill>
      </c:spPr>
    </c:backWall>
    <c:plotArea>
      <c:layout>
        <c:manualLayout>
          <c:layoutTarget val="inner"/>
          <c:xMode val="edge"/>
          <c:yMode val="edge"/>
          <c:x val="0"/>
          <c:y val="3.2935284283611699E-2"/>
          <c:w val="0.90342981432876668"/>
          <c:h val="0.481441629107442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1469495206744425E-2"/>
                  <c:y val="-5.9258844499192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637929710959667E-2"/>
                  <c:y val="-3.6466981230272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533320345516045E-2"/>
                  <c:y val="-5.3723790021543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3543739829648272E-2"/>
                  <c:y val="-3.9397290480151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4787145947974534E-3"/>
                  <c:y val="-9.2225778433693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461377478338155E-2"/>
                      <c:h val="4.3174473667370573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3152016000003703E-2"/>
                  <c:y val="-5.58401857895524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608076.80000000005</c:v>
                </c:pt>
                <c:pt idx="1">
                  <c:v>1086782.8999999999</c:v>
                </c:pt>
                <c:pt idx="2">
                  <c:v>174962.1</c:v>
                </c:pt>
                <c:pt idx="3">
                  <c:v>5055</c:v>
                </c:pt>
                <c:pt idx="4">
                  <c:v>7984.1</c:v>
                </c:pt>
                <c:pt idx="5">
                  <c:v>20106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5806251326442597E-2"/>
                  <c:y val="-1.1395931634460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2867890529359215E-2"/>
                  <c:y val="-6.7073414602930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4314103265641622E-2"/>
                  <c:y val="-2.69432179347710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2536111183737"/>
                      <c:h val="6.0105639811437468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7951889854671418E-2"/>
                  <c:y val="-2.7187519997440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161736733395821E-2"/>
                  <c:y val="-3.1094519901452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5439735178097E-2"/>
                  <c:y val="-1.741943697873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General" sourceLinked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Администрация Пышминского городского округа; </c:v>
                </c:pt>
                <c:pt idx="1">
                  <c:v>МКУ "Управление образования и молодежной политики"</c:v>
                </c:pt>
                <c:pt idx="2">
                  <c:v>МКУ "Управление культуры и туризма" </c:v>
                </c:pt>
                <c:pt idx="3">
                  <c:v>Дума Пышминского городского округа</c:v>
                </c:pt>
                <c:pt idx="4">
                  <c:v>Счетная палата Пышминского городского округа</c:v>
                </c:pt>
                <c:pt idx="5">
                  <c:v>Финансовое управление администрации Пышминского городского округа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130595.4</c:v>
                </c:pt>
                <c:pt idx="1">
                  <c:v>251049.8</c:v>
                </c:pt>
                <c:pt idx="2">
                  <c:v>41562.400000000001</c:v>
                </c:pt>
                <c:pt idx="3">
                  <c:v>1074</c:v>
                </c:pt>
                <c:pt idx="4">
                  <c:v>1495.2</c:v>
                </c:pt>
                <c:pt idx="5">
                  <c:v>4492.8999999999996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95881352"/>
        <c:axId val="295880176"/>
        <c:axId val="0"/>
      </c:bar3DChart>
      <c:catAx>
        <c:axId val="295881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95880176"/>
        <c:crosses val="autoZero"/>
        <c:auto val="1"/>
        <c:lblAlgn val="ctr"/>
        <c:lblOffset val="100"/>
        <c:noMultiLvlLbl val="0"/>
      </c:catAx>
      <c:valAx>
        <c:axId val="295880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one"/>
        <c:crossAx val="2958813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1821121968315118E-2"/>
          <c:y val="1.5958103420607588E-2"/>
          <c:w val="0.64795955025997831"/>
          <c:h val="0.968083793158784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2"/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explosion val="44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rgbClr val="FFFF00"/>
                </a:solidFill>
              </a:ln>
              <a:effectLst/>
              <a:sp3d contourW="25400">
                <a:contourClr>
                  <a:srgbClr val="FFFF00"/>
                </a:contourClr>
              </a:sp3d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spPr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accent6">
                      <a:lumMod val="40000"/>
                      <a:lumOff val="60000"/>
                    </a:schemeClr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rgbClr val="00B05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accent5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4758794381235949E-2"/>
                  <c:y val="-0.17499521658087377"/>
                </c:manualLayout>
              </c:layout>
              <c:spPr>
                <a:solidFill>
                  <a:schemeClr val="accent6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spPr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3119240183187064E-2"/>
                  <c:y val="-6.6075412917083284E-2"/>
                </c:manualLayout>
              </c:layout>
              <c:spPr>
                <a:solidFill>
                  <a:schemeClr val="accent6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spPr>
                <a:solidFill>
                  <a:srgbClr val="00B0F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alpha val="84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alpha val="84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    ОБЩЕГОСУДАРСТВЕННЫЕ ВОПРОСЫ</c:v>
                </c:pt>
                <c:pt idx="1">
                  <c:v>    НАЦИОНАЛЬНАЯ ОБОРОНА</c:v>
                </c:pt>
                <c:pt idx="2">
                  <c:v>    НАЦИОНАЛЬНАЯ БЕЗОПАСНОСТЬ И ПРАВООХРАНИТЕЛЬНАЯ ДЕЯТЕЛЬНОСТЬ</c:v>
                </c:pt>
                <c:pt idx="3">
                  <c:v>    НАЦИОНАЛЬНАЯ ЭКОНОМИКА</c:v>
                </c:pt>
                <c:pt idx="4">
                  <c:v>    ЖИЛИЩНО-КОММУНАЛЬНОЕ ХОЗЯЙСТВО</c:v>
                </c:pt>
                <c:pt idx="5">
                  <c:v>ЗДРАВООХРАНЕНИЕ</c:v>
                </c:pt>
                <c:pt idx="6">
                  <c:v>    ОБРАЗОВАНИЕ</c:v>
                </c:pt>
                <c:pt idx="7">
                  <c:v>    КУЛЬТУРА, КИНЕМАТОГРАФИЯ</c:v>
                </c:pt>
                <c:pt idx="8">
                  <c:v>    СОЦИАЛЬНАЯ ПОЛИТИКА</c:v>
                </c:pt>
                <c:pt idx="9">
                  <c:v>    ФИЗИЧЕСКАЯ КУЛЬТУРА И СПОРТ</c:v>
                </c:pt>
                <c:pt idx="10">
                  <c:v>    СРЕДСТВА МАССОВОЙ ИНФОРМАЦИИ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27105</c:v>
                </c:pt>
                <c:pt idx="1">
                  <c:v>436.4</c:v>
                </c:pt>
                <c:pt idx="2">
                  <c:v>1864.8</c:v>
                </c:pt>
                <c:pt idx="3">
                  <c:v>20006.8</c:v>
                </c:pt>
                <c:pt idx="4">
                  <c:v>5244.7</c:v>
                </c:pt>
                <c:pt idx="5">
                  <c:v>0</c:v>
                </c:pt>
                <c:pt idx="6">
                  <c:v>243634.1</c:v>
                </c:pt>
                <c:pt idx="7">
                  <c:v>41562.400000000001</c:v>
                </c:pt>
                <c:pt idx="8">
                  <c:v>74547.8</c:v>
                </c:pt>
                <c:pt idx="9">
                  <c:v>15480.2</c:v>
                </c:pt>
                <c:pt idx="10">
                  <c:v>387.6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accent6">
            <a:lumMod val="20000"/>
            <a:lumOff val="80000"/>
          </a:schemeClr>
        </a:solidFill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6526839155474482"/>
          <c:y val="1.5949809589058006E-2"/>
          <c:w val="0.32578556822791482"/>
          <c:h val="0.95830208680516982"/>
        </c:manualLayout>
      </c:layout>
      <c:overlay val="0"/>
      <c:spPr>
        <a:solidFill>
          <a:schemeClr val="accent1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46883202099736"/>
          <c:y val="2.0117864902328326E-2"/>
          <c:w val="0.86790047845916041"/>
          <c:h val="0.8042045610473220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 и ссуды</c:v>
                </c:pt>
              </c:strCache>
            </c:strRef>
          </c:tx>
          <c:dLbls>
            <c:spPr>
              <a:solidFill>
                <a:schemeClr val="accent5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 квартал 2023 г.</c:v>
                </c:pt>
                <c:pt idx="1">
                  <c:v>II квартал 2023 г.</c:v>
                </c:pt>
                <c:pt idx="2">
                  <c:v>III квартал 2023 г.</c:v>
                </c:pt>
                <c:pt idx="3">
                  <c:v>IV квартал 2023 г.</c:v>
                </c:pt>
                <c:pt idx="4">
                  <c:v>I квартал 2024 г.</c:v>
                </c:pt>
                <c:pt idx="5">
                  <c:v>II квартал 2024 г.</c:v>
                </c:pt>
                <c:pt idx="6">
                  <c:v>III квартал 2024 г.</c:v>
                </c:pt>
                <c:pt idx="7">
                  <c:v>IV квартал 2024 г.</c:v>
                </c:pt>
                <c:pt idx="8">
                  <c:v>I  квартал 2025 г.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гарантии </c:v>
                </c:pt>
              </c:strCache>
            </c:strRef>
          </c:tx>
          <c:dLbls>
            <c:dLbl>
              <c:idx val="0"/>
              <c:layout>
                <c:manualLayout>
                  <c:x val="-1.3467763623607609E-17"/>
                  <c:y val="-6.3648388536169845E-2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750000000000025E-2"/>
                  <c:y val="3.92763643205888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527777777777878E-2"/>
                  <c:y val="4.1136823683143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4166666666666766E-2"/>
                  <c:y val="-5.8087838422929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537953855714928E-2"/>
                  <c:y val="-7.0761564483830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435586052805548E-2"/>
                      <c:h val="8.2002843565904759E-2"/>
                    </c:manualLayout>
                  </c15:layout>
                </c:ext>
              </c:extLst>
            </c:dLbl>
            <c:spPr>
              <a:solidFill>
                <a:schemeClr val="accent2"/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 квартал 2023 г.</c:v>
                </c:pt>
                <c:pt idx="1">
                  <c:v>II квартал 2023 г.</c:v>
                </c:pt>
                <c:pt idx="2">
                  <c:v>III квартал 2023 г.</c:v>
                </c:pt>
                <c:pt idx="3">
                  <c:v>IV квартал 2023 г.</c:v>
                </c:pt>
                <c:pt idx="4">
                  <c:v>I квартал 2024 г.</c:v>
                </c:pt>
                <c:pt idx="5">
                  <c:v>II квартал 2024 г.</c:v>
                </c:pt>
                <c:pt idx="6">
                  <c:v>III квартал 2024 г.</c:v>
                </c:pt>
                <c:pt idx="7">
                  <c:v>IV квартал 2024 г.</c:v>
                </c:pt>
                <c:pt idx="8">
                  <c:v>I  квартал 2025 г.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9"/>
                <c:pt idx="0">
                  <c:v>24000000</c:v>
                </c:pt>
                <c:pt idx="1">
                  <c:v>21000000</c:v>
                </c:pt>
                <c:pt idx="2">
                  <c:v>22918200</c:v>
                </c:pt>
                <c:pt idx="3">
                  <c:v>14671400</c:v>
                </c:pt>
                <c:pt idx="4">
                  <c:v>29037100</c:v>
                </c:pt>
                <c:pt idx="5">
                  <c:v>28037100</c:v>
                </c:pt>
                <c:pt idx="6">
                  <c:v>27037100</c:v>
                </c:pt>
                <c:pt idx="7">
                  <c:v>10650700</c:v>
                </c:pt>
                <c:pt idx="8">
                  <c:v>10650700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общая сумма обязательств</c:v>
                </c:pt>
              </c:strCache>
            </c:strRef>
          </c:tx>
          <c:dLbls>
            <c:dLbl>
              <c:idx val="0"/>
              <c:layout>
                <c:manualLayout>
                  <c:x val="-2.8750819297524665E-2"/>
                  <c:y val="-8.9467116171339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499999999999994E-2"/>
                      <c:h val="5.746752253223004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4.5138888888888916E-2"/>
                  <c:y val="-4.5271177822152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0138888888888987E-2"/>
                  <c:y val="-0.1496633756773667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11111111111111E-2"/>
                      <c:h val="5.7467522532230045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0708442694663064E-2"/>
                  <c:y val="-0.1651674478534238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9"/>
                <c:pt idx="0">
                  <c:v>I квартал 2023 г.</c:v>
                </c:pt>
                <c:pt idx="1">
                  <c:v>II квартал 2023 г.</c:v>
                </c:pt>
                <c:pt idx="2">
                  <c:v>III квартал 2023 г.</c:v>
                </c:pt>
                <c:pt idx="3">
                  <c:v>IV квартал 2023 г.</c:v>
                </c:pt>
                <c:pt idx="4">
                  <c:v>I квартал 2024 г.</c:v>
                </c:pt>
                <c:pt idx="5">
                  <c:v>II квартал 2024 г.</c:v>
                </c:pt>
                <c:pt idx="6">
                  <c:v>III квартал 2024 г.</c:v>
                </c:pt>
                <c:pt idx="7">
                  <c:v>IV квартал 2024 г.</c:v>
                </c:pt>
                <c:pt idx="8">
                  <c:v>I  квартал 2025 г.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9"/>
                <c:pt idx="0">
                  <c:v>24000000</c:v>
                </c:pt>
                <c:pt idx="1">
                  <c:v>21000000</c:v>
                </c:pt>
                <c:pt idx="2">
                  <c:v>22918200</c:v>
                </c:pt>
                <c:pt idx="3">
                  <c:v>14671400</c:v>
                </c:pt>
                <c:pt idx="4">
                  <c:v>29037100</c:v>
                </c:pt>
                <c:pt idx="5">
                  <c:v>28037100</c:v>
                </c:pt>
                <c:pt idx="6">
                  <c:v>27037100</c:v>
                </c:pt>
                <c:pt idx="7">
                  <c:v>10650700</c:v>
                </c:pt>
                <c:pt idx="8">
                  <c:v>10650700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1484336"/>
        <c:axId val="289757624"/>
      </c:lineChart>
      <c:catAx>
        <c:axId val="491484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89757624"/>
        <c:crosses val="autoZero"/>
        <c:auto val="1"/>
        <c:lblAlgn val="ctr"/>
        <c:lblOffset val="100"/>
        <c:noMultiLvlLbl val="0"/>
      </c:catAx>
      <c:valAx>
        <c:axId val="289757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91484336"/>
        <c:crosses val="autoZero"/>
        <c:crossBetween val="between"/>
        <c:majorUnit val="10000000"/>
      </c:valAx>
      <c:spPr>
        <a:solidFill>
          <a:schemeClr val="accent6">
            <a:lumMod val="60000"/>
            <a:lumOff val="40000"/>
          </a:schemeClr>
        </a:solidFill>
      </c:spPr>
    </c:plotArea>
    <c:legend>
      <c:legendPos val="b"/>
      <c:layout>
        <c:manualLayout>
          <c:xMode val="edge"/>
          <c:yMode val="edge"/>
          <c:x val="0.05"/>
          <c:y val="0.9347957010529907"/>
          <c:w val="0.9"/>
          <c:h val="4.8666882390971875E-2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0.10427</cdr:x>
      <cdr:y>0.59657</cdr:y>
    </cdr:from>
    <cdr:to>
      <cdr:x>0.18758</cdr:x>
      <cdr:y>0.64457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01310" y="3579880"/>
          <a:ext cx="7201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21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48%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0.27088</cdr:x>
      <cdr:y>0.42857</cdr:y>
    </cdr:from>
    <cdr:to>
      <cdr:x>0.34513</cdr:x>
      <cdr:y>0.48857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41486" y="2571769"/>
          <a:ext cx="64181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23,1 </a:t>
          </a:r>
          <a:r>
            <a:rPr lang="ru-RU" sz="1100" dirty="0" smtClean="0"/>
            <a:t>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0.43749</cdr:x>
      <cdr:y>0.65657</cdr:y>
    </cdr:from>
    <cdr:to>
      <cdr:x>0.5208</cdr:x>
      <cdr:y>0.70457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81654" y="3939921"/>
          <a:ext cx="720140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23,76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%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0.59577</cdr:x>
      <cdr:y>0.66857</cdr:y>
    </cdr:from>
    <cdr:to>
      <cdr:x>0.65362</cdr:x>
      <cdr:y>0.70457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49806" y="4011928"/>
          <a:ext cx="500056" cy="216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21,25%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0.74571</cdr:x>
      <cdr:y>0.65657</cdr:y>
    </cdr:from>
    <cdr:to>
      <cdr:x>0.84568</cdr:x>
      <cdr:y>0.71657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45950" y="3939920"/>
          <a:ext cx="864141" cy="3600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18,73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0.91232</cdr:x>
      <cdr:y>0.66857</cdr:y>
    </cdr:from>
    <cdr:to>
      <cdr:x>1</cdr:x>
      <cdr:y>0.71657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886110" y="4011928"/>
          <a:ext cx="7578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22</a:t>
          </a:r>
          <a:r>
            <a:rPr lang="en-US" sz="12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35 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F0210-4597-40AE-B715-BDE2545C1E95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EC67B-F993-4C50-B4CC-7B4A016B72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341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64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225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522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214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EC67B-F993-4C50-B4CC-7B4A016B72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978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E1CD0-1635-4841-987F-990F1066A07A}" type="datetimeFigureOut">
              <a:rPr lang="ru-RU" smtClean="0"/>
              <a:pPr/>
              <a:t>04.04.2025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F35C6-EEE7-4BE2-980D-D87FF26075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Бюджет Пышминского муниципального округа Свердловской области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01.04.202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тыс.руб.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913837"/>
              </p:ext>
            </p:extLst>
          </p:nvPr>
        </p:nvGraphicFramePr>
        <p:xfrm>
          <a:off x="107504" y="764704"/>
          <a:ext cx="8858312" cy="5929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Исполнение бюджета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01.04.202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112814"/>
              </p:ext>
            </p:extLst>
          </p:nvPr>
        </p:nvGraphicFramePr>
        <p:xfrm>
          <a:off x="-11857" y="692696"/>
          <a:ext cx="9144000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виды налоговых доходов, тыс. руб.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5795925"/>
              </p:ext>
            </p:extLst>
          </p:nvPr>
        </p:nvGraphicFramePr>
        <p:xfrm>
          <a:off x="0" y="642918"/>
          <a:ext cx="4467196" cy="6072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57168385"/>
              </p:ext>
            </p:extLst>
          </p:nvPr>
        </p:nvGraphicFramePr>
        <p:xfrm>
          <a:off x="4648200" y="692696"/>
          <a:ext cx="4244280" cy="6022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на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01.04.202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года,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тыс. руб.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90005"/>
              </p:ext>
            </p:extLst>
          </p:nvPr>
        </p:nvGraphicFramePr>
        <p:xfrm>
          <a:off x="214282" y="857232"/>
          <a:ext cx="8643998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расходов бюджета в разрезе функциональной квалификации расходов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01.04.202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тыс. руб.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796683"/>
              </p:ext>
            </p:extLst>
          </p:nvPr>
        </p:nvGraphicFramePr>
        <p:xfrm>
          <a:off x="0" y="1268760"/>
          <a:ext cx="896448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3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Муниципальный долг,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158104"/>
              </p:ext>
            </p:extLst>
          </p:nvPr>
        </p:nvGraphicFramePr>
        <p:xfrm>
          <a:off x="107504" y="980728"/>
          <a:ext cx="892899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107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 smtClean="0">
                <a:latin typeface="Liberation Serif" panose="02020603050405020304" pitchFamily="18" charset="0"/>
              </a:rPr>
              <a:t>Сопоставление основных параметров бюджета Пышминского </a:t>
            </a:r>
            <a:r>
              <a:rPr lang="ru-RU" sz="1600" b="1" dirty="0" smtClean="0">
                <a:latin typeface="Liberation Serif" panose="02020603050405020304" pitchFamily="18" charset="0"/>
              </a:rPr>
              <a:t>муниципального </a:t>
            </a:r>
            <a:r>
              <a:rPr lang="ru-RU" sz="1600" b="1" dirty="0" smtClean="0">
                <a:latin typeface="Liberation Serif" panose="02020603050405020304" pitchFamily="18" charset="0"/>
              </a:rPr>
              <a:t>округа </a:t>
            </a:r>
            <a:r>
              <a:rPr lang="ru-RU" sz="1600" b="1" dirty="0" smtClean="0">
                <a:latin typeface="Liberation Serif" panose="02020603050405020304" pitchFamily="18" charset="0"/>
              </a:rPr>
              <a:t>Свердловской области с </a:t>
            </a:r>
            <a:r>
              <a:rPr lang="ru-RU" sz="1600" b="1" dirty="0" smtClean="0">
                <a:latin typeface="Liberation Serif" panose="02020603050405020304" pitchFamily="18" charset="0"/>
              </a:rPr>
              <a:t>основными параметрами бюджетов отдельных муниципальных образований Свердловской области</a:t>
            </a:r>
            <a:endParaRPr lang="ru-RU" sz="1600" b="1" dirty="0">
              <a:latin typeface="Liberation Serif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686950"/>
              </p:ext>
            </p:extLst>
          </p:nvPr>
        </p:nvGraphicFramePr>
        <p:xfrm>
          <a:off x="107503" y="1052735"/>
          <a:ext cx="8712971" cy="5680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175"/>
                <a:gridCol w="1448511"/>
                <a:gridCol w="1219799"/>
                <a:gridCol w="1452162"/>
                <a:gridCol w="1452162"/>
                <a:gridCol w="1452162"/>
              </a:tblGrid>
              <a:tr h="1094698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Среднегодовая 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постоянного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бюджета (план на год), в тыс.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тыс.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Доходы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0355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26840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2620993,3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97,652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20524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2473136,5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       120,499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МО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16929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1833487,3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108,304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МО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18396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1866440,7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364475,9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101,459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19,813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79377">
                <a:tc>
                  <a:txBody>
                    <a:bodyPr/>
                    <a:lstStyle/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наименование МО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Справочно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:</a:t>
                      </a:r>
                    </a:p>
                    <a:p>
                      <a:pPr algn="ctr"/>
                      <a:r>
                        <a:rPr lang="ru-RU" sz="10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численность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населения в муниципальном образовании (человек)</a:t>
                      </a:r>
                      <a:endParaRPr lang="ru-RU" sz="10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 на год), в млн. руб.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(факт),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млн.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(план)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Расходы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бюджета (факт) 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в расчете на 1 жителя,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Liberation Serif" panose="02020603050405020304" pitchFamily="18" charset="0"/>
                        </a:rPr>
                        <a:t> в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6084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26840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2817683,7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104,980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Камышловский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МР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20524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2840140,4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138,381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62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Тугулымский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Liberation Serif" panose="02020603050405020304" pitchFamily="18" charset="0"/>
                        </a:rPr>
                        <a:t>МО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16929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1901986,5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112,350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7953"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Liberation Serif" panose="02020603050405020304" pitchFamily="18" charset="0"/>
                        </a:rPr>
                        <a:t>Пышминский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Liberation Serif" panose="02020603050405020304" pitchFamily="18" charset="0"/>
                        </a:rPr>
                        <a:t>МО</a:t>
                      </a:r>
                      <a:endParaRPr lang="ru-RU" sz="1200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Liberation Serif" panose="02020603050405020304" pitchFamily="18" charset="0"/>
                        </a:rPr>
                        <a:t>18396</a:t>
                      </a:r>
                      <a:endParaRPr lang="ru-RU" sz="12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1902966,8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430269,8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103,445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Liberation Serif" panose="02020603050405020304" pitchFamily="18" charset="0"/>
                        </a:rPr>
                        <a:t>23,389</a:t>
                      </a:r>
                      <a:endParaRPr lang="ru-RU" sz="1400" b="1" dirty="0">
                        <a:latin typeface="Liberation Serif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6796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4825</TotalTime>
  <Words>319</Words>
  <Application>Microsoft Office PowerPoint</Application>
  <PresentationFormat>Экран (4:3)</PresentationFormat>
  <Paragraphs>118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Liberation Serif</vt:lpstr>
      <vt:lpstr>Times New Roman</vt:lpstr>
      <vt:lpstr>Тема Office</vt:lpstr>
      <vt:lpstr>Бюджет Пышминского муниципального округа Свердловской области на 01.04.2025, тыс.руб.</vt:lpstr>
      <vt:lpstr>Исполнение бюджета на 01.04.2025, тыс. руб.</vt:lpstr>
      <vt:lpstr>Основные виды налоговых доходов, тыс. руб.</vt:lpstr>
      <vt:lpstr>Ведомственная структура расходов бюджета на  01.04.2025 года, тыс. руб.</vt:lpstr>
      <vt:lpstr>Общая сумма расходов бюджета в разрезе функциональной квалификации расходов на 01.04.2025, тыс. руб.</vt:lpstr>
      <vt:lpstr>Муниципальный долг, руб.</vt:lpstr>
      <vt:lpstr>Сопоставление основных параметров бюджета Пышминского муниципального округа Свердловской области с основными параметрами бюджетов отдельных муниципальных образований Свердловской области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Виноградова</dc:creator>
  <cp:lastModifiedBy>FunUpr</cp:lastModifiedBy>
  <cp:revision>296</cp:revision>
  <dcterms:created xsi:type="dcterms:W3CDTF">2020-03-03T11:56:03Z</dcterms:created>
  <dcterms:modified xsi:type="dcterms:W3CDTF">2025-04-04T08:35:52Z</dcterms:modified>
  <cp:contentStatus/>
</cp:coreProperties>
</file>