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3"/>
  </p:notesMasterIdLst>
  <p:sldIdLst>
    <p:sldId id="256" r:id="rId2"/>
    <p:sldId id="289" r:id="rId3"/>
    <p:sldId id="313" r:id="rId4"/>
    <p:sldId id="314" r:id="rId5"/>
    <p:sldId id="295" r:id="rId6"/>
    <p:sldId id="296" r:id="rId7"/>
    <p:sldId id="316" r:id="rId8"/>
    <p:sldId id="301" r:id="rId9"/>
    <p:sldId id="326" r:id="rId10"/>
    <p:sldId id="298" r:id="rId11"/>
    <p:sldId id="315" r:id="rId12"/>
    <p:sldId id="317" r:id="rId13"/>
    <p:sldId id="318" r:id="rId14"/>
    <p:sldId id="312" r:id="rId15"/>
    <p:sldId id="310" r:id="rId16"/>
    <p:sldId id="303" r:id="rId17"/>
    <p:sldId id="297" r:id="rId18"/>
    <p:sldId id="322" r:id="rId19"/>
    <p:sldId id="323" r:id="rId20"/>
    <p:sldId id="324" r:id="rId21"/>
    <p:sldId id="325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E5"/>
    <a:srgbClr val="000099"/>
    <a:srgbClr val="E1FF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8" autoAdjust="0"/>
    <p:restoredTop sz="65343" autoAdjust="0"/>
  </p:normalViewPr>
  <p:slideViewPr>
    <p:cSldViewPr>
      <p:cViewPr varScale="1">
        <p:scale>
          <a:sx n="99" d="100"/>
          <a:sy n="99" d="100"/>
        </p:scale>
        <p:origin x="-9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0EC95-A538-4BCF-8440-21F27D9757E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30FDB-930F-4593-A572-00B05699A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85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0FDB-930F-4593-A572-00B05699A64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79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B788-5518-43E1-A5E7-AB1F1CA0D9AC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CBC-1E84-4B92-970E-A4BE26BF2A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B788-5518-43E1-A5E7-AB1F1CA0D9AC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CBC-1E84-4B92-970E-A4BE26BF2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B788-5518-43E1-A5E7-AB1F1CA0D9AC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CBC-1E84-4B92-970E-A4BE26BF2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B788-5518-43E1-A5E7-AB1F1CA0D9AC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CBC-1E84-4B92-970E-A4BE26BF2A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B788-5518-43E1-A5E7-AB1F1CA0D9AC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CBC-1E84-4B92-970E-A4BE26BF2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B788-5518-43E1-A5E7-AB1F1CA0D9AC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CBC-1E84-4B92-970E-A4BE26BF2A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B788-5518-43E1-A5E7-AB1F1CA0D9AC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CBC-1E84-4B92-970E-A4BE26BF2A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B788-5518-43E1-A5E7-AB1F1CA0D9AC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CBC-1E84-4B92-970E-A4BE26BF2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B788-5518-43E1-A5E7-AB1F1CA0D9AC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CBC-1E84-4B92-970E-A4BE26BF2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B788-5518-43E1-A5E7-AB1F1CA0D9AC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CBC-1E84-4B92-970E-A4BE26BF2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B788-5518-43E1-A5E7-AB1F1CA0D9AC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6CBC-1E84-4B92-970E-A4BE26BF2A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C8B788-5518-43E1-A5E7-AB1F1CA0D9AC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D56CBC-1E84-4B92-970E-A4BE26BF2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07976" y="375743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3" name="Picture 2" descr="C:\Users\MSI\Pictures\Фото для новостей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488" b="87024" l="8135" r="93254">
                        <a14:foregroundMark x1="32738" y1="67707" x2="66567" y2="69171"/>
                        <a14:foregroundMark x1="32044" y1="68390" x2="29762" y2="68098"/>
                        <a14:foregroundMark x1="23512" y1="57854" x2="23115" y2="60780"/>
                        <a14:foregroundMark x1="43552" y1="82341" x2="52480" y2="87024"/>
                        <a14:foregroundMark x1="63988" y1="68780" x2="68056" y2="70244"/>
                        <a14:foregroundMark x1="40575" y1="75707" x2="45437" y2="74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6" t="8452" r="5135" b="7819"/>
          <a:stretch/>
        </p:blipFill>
        <p:spPr bwMode="auto">
          <a:xfrm>
            <a:off x="271882" y="30512"/>
            <a:ext cx="997172" cy="96351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SI\Pictures\logo фонд президенских грантов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4478"/>
            <a:ext cx="2664296" cy="9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917594" y="2780928"/>
            <a:ext cx="5002238" cy="31683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b="1" kern="120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ПРАВА ПОТРЕБИТЕЛЕЙ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(что нужно знать каждому)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07504" y="1050669"/>
            <a:ext cx="8928992" cy="952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b="1" kern="120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spcAft>
                <a:spcPts val="0"/>
              </a:spcAft>
            </a:pPr>
            <a:endParaRPr lang="ru-RU" sz="32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269053" y="72629"/>
            <a:ext cx="5031139" cy="8792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Свердловская региональная социально ориентированная общественная организация «Право на защиту и помощь»</a:t>
            </a:r>
            <a:endParaRPr lang="ru-RU" sz="1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35" y="2372698"/>
            <a:ext cx="4102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9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07976" y="375743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23528" y="548680"/>
            <a:ext cx="8208912" cy="5141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b="1" kern="120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7" name="Picture 4" descr="https://im0-tub-ru.yandex.net/i?id=08407d848da2a956e45db8de7f6ff3d1&amp;n=13&amp;exp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02" y="102555"/>
            <a:ext cx="1348986" cy="11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1810" y="364014"/>
            <a:ext cx="99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Cambria" panose="02040503050406030204" pitchFamily="18" charset="0"/>
              </a:rPr>
              <a:t>Ст. 7</a:t>
            </a: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31416" y="102555"/>
            <a:ext cx="77060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800" b="1" dirty="0">
                <a:latin typeface="Cambria" panose="02040503050406030204" pitchFamily="18" charset="0"/>
              </a:rPr>
              <a:t>Право потребителей </a:t>
            </a:r>
            <a:r>
              <a:rPr lang="ru-RU" sz="2800" b="1" dirty="0" smtClean="0">
                <a:latin typeface="Cambria" panose="02040503050406030204" pitchFamily="18" charset="0"/>
              </a:rPr>
              <a:t>на </a:t>
            </a:r>
            <a:r>
              <a:rPr lang="ru-RU" sz="2800" b="1" dirty="0">
                <a:latin typeface="Cambria" panose="02040503050406030204" pitchFamily="18" charset="0"/>
              </a:rPr>
              <a:t>безопасность товаров (работ, услуг).</a:t>
            </a:r>
          </a:p>
        </p:txBody>
      </p:sp>
      <p:pic>
        <p:nvPicPr>
          <p:cNvPr id="2050" name="Picture 2" descr="http://900igr.net/up/datas/203178/0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9" t="27760" r="9459" b="5035"/>
          <a:stretch/>
        </p:blipFill>
        <p:spPr bwMode="auto">
          <a:xfrm>
            <a:off x="179512" y="1339085"/>
            <a:ext cx="8885590" cy="513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16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50994" y="4221088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23528" y="548680"/>
            <a:ext cx="8208912" cy="5141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b="1" kern="120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</a:pPr>
            <a:endParaRPr lang="ru-RU" sz="2400" dirty="0" smtClean="0">
              <a:ln w="12700">
                <a:solidFill>
                  <a:srgbClr val="212745"/>
                </a:solidFill>
              </a:ln>
              <a:solidFill>
                <a:prstClr val="black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7" name="Picture 4" descr="https://im0-tub-ru.yandex.net/i?id=08407d848da2a956e45db8de7f6ff3d1&amp;n=13&amp;exp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02" y="102555"/>
            <a:ext cx="1348986" cy="11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9021" y="188640"/>
            <a:ext cx="881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Ст. </a:t>
            </a:r>
          </a:p>
          <a:p>
            <a:r>
              <a:rPr lang="ru-RU" sz="2400" b="1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8-11</a:t>
            </a:r>
            <a:r>
              <a:rPr lang="ru-RU" b="1" i="1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1416" y="102555"/>
            <a:ext cx="77591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Право потребителей </a:t>
            </a:r>
            <a:r>
              <a:rPr lang="ru-RU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на информацию 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об изготовителе (исполнителе, продавце)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и о товаре (работах, услугах).</a:t>
            </a:r>
            <a:endParaRPr lang="ru-RU" sz="28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 descr="https://cf.ppt-online.org/files/slide/b/bI0UgiowEyepl1QFST36cNmfqGdDVLPtzkB5HA/slide-2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8" t="24015" r="8389" b="49163"/>
          <a:stretch/>
        </p:blipFill>
        <p:spPr bwMode="auto">
          <a:xfrm>
            <a:off x="289736" y="1561332"/>
            <a:ext cx="8435938" cy="19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f.ppt-online.org/files/slide/b/bI0UgiowEyepl1QFST36cNmfqGdDVLPtzkB5HA/slide-26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0" t="25682" r="7822" b="33913"/>
          <a:stretch/>
        </p:blipFill>
        <p:spPr bwMode="auto">
          <a:xfrm>
            <a:off x="289736" y="3429000"/>
            <a:ext cx="8435938" cy="29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4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50994" y="4221088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23528" y="548680"/>
            <a:ext cx="8208912" cy="5141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b="1" kern="120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</a:pPr>
            <a:endParaRPr lang="ru-RU" sz="2400" dirty="0" smtClean="0">
              <a:ln w="12700">
                <a:solidFill>
                  <a:srgbClr val="212745"/>
                </a:solidFill>
              </a:ln>
              <a:solidFill>
                <a:prstClr val="black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7" name="Picture 4" descr="https://im0-tub-ru.yandex.net/i?id=08407d848da2a956e45db8de7f6ff3d1&amp;n=13&amp;exp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272" y="102555"/>
            <a:ext cx="1348986" cy="11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0283" y="360774"/>
            <a:ext cx="1098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Ст. 16</a:t>
            </a:r>
            <a:r>
              <a:rPr lang="ru-RU" b="1" i="1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1416" y="53024"/>
            <a:ext cx="7759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Право потребителя на </a:t>
            </a:r>
            <a:r>
              <a:rPr lang="ru-RU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запрет включения в договор условий, </a:t>
            </a:r>
            <a:r>
              <a:rPr lang="ru-RU" sz="2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ущемляющих </a:t>
            </a:r>
            <a:r>
              <a:rPr lang="ru-RU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законные интересы потребителей</a:t>
            </a:r>
          </a:p>
        </p:txBody>
      </p:sp>
      <p:pic>
        <p:nvPicPr>
          <p:cNvPr id="4098" name="Picture 2" descr="http://tiens74.ru/wp-content/uploads/2018/10/Chto_takoe_strahovoy_sluchay_po_kreditu_i_kogda_on_nastupaet__-_finansovyy_konsultant_3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56" b="14331"/>
          <a:stretch/>
        </p:blipFill>
        <p:spPr bwMode="auto">
          <a:xfrm>
            <a:off x="2216212" y="1323243"/>
            <a:ext cx="6583899" cy="37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272" y="1628800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НАПРИМЕР: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1" name="Picture 3" descr="C:\Users\MSI\Desktop\ПРАВА ПОТРЕБИТЕЛЕЙ\obmanite_menj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271" y="4221088"/>
            <a:ext cx="1707817" cy="9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3528" y="5059175"/>
            <a:ext cx="8469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ИМЕЕТЕ ПРАВО:</a:t>
            </a:r>
          </a:p>
          <a:p>
            <a:r>
              <a:rPr lang="ru-RU" sz="2400" b="1" dirty="0" smtClean="0">
                <a:latin typeface="Cambria" panose="02040503050406030204" pitchFamily="18" charset="0"/>
              </a:rPr>
              <a:t>1) ОТКАЗАТЬСЯ от заключения договора страхования!</a:t>
            </a:r>
          </a:p>
          <a:p>
            <a:r>
              <a:rPr lang="ru-RU" sz="2400" b="1" dirty="0" smtClean="0">
                <a:latin typeface="Cambria" panose="02040503050406030204" pitchFamily="18" charset="0"/>
              </a:rPr>
              <a:t>2) Если договор заключен, то в течении 14 дней можно его расторгнуть и вернуть 100% суммы.</a:t>
            </a:r>
            <a:endParaRPr lang="ru-RU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1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07976" y="375743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23528" y="548680"/>
            <a:ext cx="8208912" cy="5141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b="1" kern="120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3851" y="71626"/>
            <a:ext cx="8096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НАИБОЛЕЕ  ЧАСТЫЕ   НАРУШЕНИЯ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  И   СПОСОБЫ   ЗАЩИТЫ СВОИХ  ПРАВ</a:t>
            </a:r>
            <a:endParaRPr lang="ru-RU" dirty="0"/>
          </a:p>
        </p:txBody>
      </p:sp>
      <p:sp>
        <p:nvSpPr>
          <p:cNvPr id="3" name="Багетная рамка 2"/>
          <p:cNvSpPr/>
          <p:nvPr/>
        </p:nvSpPr>
        <p:spPr>
          <a:xfrm>
            <a:off x="530119" y="1069814"/>
            <a:ext cx="8208912" cy="914400"/>
          </a:xfrm>
          <a:prstGeom prst="bevel">
            <a:avLst/>
          </a:prstGeom>
          <a:solidFill>
            <a:srgbClr val="FFE9E5"/>
          </a:solidFill>
          <a:ln w="19050">
            <a:solidFill>
              <a:srgbClr val="C0000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rPr>
              <a:t>Персонал магазина некорректно себя ведёт (грубит)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533481" y="2205239"/>
            <a:ext cx="8208912" cy="914400"/>
          </a:xfrm>
          <a:prstGeom prst="bevel">
            <a:avLst/>
          </a:prstGeom>
          <a:solidFill>
            <a:srgbClr val="FFE9E5"/>
          </a:solidFill>
          <a:ln w="19050">
            <a:solidFill>
              <a:srgbClr val="C0000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rPr>
              <a:t>Обнаружили в магазине просроченный товар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530119" y="5517232"/>
            <a:ext cx="8208912" cy="914400"/>
          </a:xfrm>
          <a:prstGeom prst="bevel">
            <a:avLst/>
          </a:prstGeom>
          <a:solidFill>
            <a:srgbClr val="FFE9E5"/>
          </a:solidFill>
          <a:ln w="19050">
            <a:solidFill>
              <a:srgbClr val="C0000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rPr>
              <a:t>Услуги оказаны некачественно,  не в полном объёме, </a:t>
            </a:r>
          </a:p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rPr>
              <a:t>  с нарушением оговоренного срока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533481" y="3284984"/>
            <a:ext cx="8208912" cy="914400"/>
          </a:xfrm>
          <a:prstGeom prst="bevel">
            <a:avLst/>
          </a:prstGeom>
          <a:solidFill>
            <a:srgbClr val="FFE9E5"/>
          </a:solidFill>
          <a:ln w="19050">
            <a:solidFill>
              <a:srgbClr val="C0000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rPr>
              <a:t>Обнаружили, что цена в чеке НЕ СОВПАДАЕТ с ценой, указанной на ценнике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530119" y="4420603"/>
            <a:ext cx="8208912" cy="914400"/>
          </a:xfrm>
          <a:prstGeom prst="bevel">
            <a:avLst/>
          </a:prstGeom>
          <a:solidFill>
            <a:srgbClr val="FFE9E5"/>
          </a:solidFill>
          <a:ln w="19050">
            <a:solidFill>
              <a:srgbClr val="C0000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rPr>
              <a:t>Продавец требует оплатить случайно разбитый товар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07976" y="375743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23528" y="548680"/>
            <a:ext cx="8208912" cy="5141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b="1" kern="120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6146" name="Picture 2" descr="C:\Users\MSI\Desktop\ПРАВА ПОТРЕБИТЕЛЕЙ\ima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5E1ED"/>
              </a:clrFrom>
              <a:clrTo>
                <a:srgbClr val="D5E1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785" y="176743"/>
            <a:ext cx="9111609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1719" y="647413"/>
            <a:ext cx="2435299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Пригласите администратора или директора и укажите на нарушение, потребуйте его устранить</a:t>
            </a:r>
            <a:endParaRPr lang="ru-RU" sz="1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9011" y="647411"/>
            <a:ext cx="1728192" cy="12464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Не забудьте оставить отзыв о нарушении в книге жалоб и предложений!</a:t>
            </a:r>
            <a:endParaRPr lang="ru-RU" sz="15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65019" y="758449"/>
            <a:ext cx="1555209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Подготовьте ПРЕТЕНЗИЮ И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ЖАЛОБУ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2864801"/>
            <a:ext cx="1656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или </a:t>
            </a:r>
          </a:p>
          <a:p>
            <a:r>
              <a:rPr lang="ru-RU" sz="1600" dirty="0" smtClean="0"/>
              <a:t>направить жалобу заказным письмом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42624" y="5009902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ОБРАЩЕНИЕ     В СУД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2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43608" y="188639"/>
            <a:ext cx="7048400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  КАК  ПРИВИЛЬНО  НАПИСАТЬ  ПРЕТЕНЗИЮ?</a:t>
            </a:r>
            <a:endParaRPr lang="ru-RU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23528" y="548680"/>
            <a:ext cx="8208912" cy="5141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b="1" kern="120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9547" y="908720"/>
            <a:ext cx="8596873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   </a:t>
            </a:r>
            <a:r>
              <a:rPr lang="ru-RU" sz="2200" b="1" dirty="0">
                <a:solidFill>
                  <a:schemeClr val="tx1"/>
                </a:solidFill>
                <a:latin typeface="Cambria" panose="02040503050406030204" pitchFamily="18" charset="0"/>
              </a:rPr>
              <a:t>Часть первая</a:t>
            </a: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- изложение фактов. В этой части претензии описываются события, произошедшие до обнаружения недостатков.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75140" y="2060848"/>
            <a:ext cx="8604398" cy="14168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15.03.2019 </a:t>
            </a: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года я </a:t>
            </a: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купила </a:t>
            </a: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в Вашем магазине телевизор "</a:t>
            </a:r>
            <a:r>
              <a:rPr lang="ru-RU" sz="2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Sony</a:t>
            </a: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", стоимостью </a:t>
            </a: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32750 </a:t>
            </a: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рублей. На телевизор был установлен гарантийный срок 12 </a:t>
            </a: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месяцев. 28.11.2019 </a:t>
            </a: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г. телевизор перестал работать.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56303" y="3717032"/>
            <a:ext cx="8596873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  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Часть вторая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- требования потребителя. В соответствии с Законом РФ "О защите прав потребителей"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9411" y="4437112"/>
            <a:ext cx="8604398" cy="21602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ТРЕБУЮ:</a:t>
            </a:r>
            <a:endParaRPr lang="ru-RU" sz="20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algn="just"/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1) Провести </a:t>
            </a: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гарантийный ремонт телевизора.</a:t>
            </a:r>
          </a:p>
          <a:p>
            <a:pPr lvl="0" algn="just"/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2) На </a:t>
            </a: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время ремонта предоставить мне во временное пользование аналогичный </a:t>
            </a: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телевизор. </a:t>
            </a:r>
          </a:p>
          <a:p>
            <a:pPr lvl="0" algn="just"/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Т.к</a:t>
            </a: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 телевизор весит более 5 кг. - доставить его для ремонта и обратно за счет Вашего магазина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2469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07976" y="375743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23528" y="548680"/>
            <a:ext cx="8208912" cy="5141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b="1" kern="120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</a:pPr>
            <a:endParaRPr lang="ru-RU" sz="2400" dirty="0" smtClean="0">
              <a:ln w="12700">
                <a:solidFill>
                  <a:srgbClr val="212745"/>
                </a:solidFill>
              </a:ln>
              <a:solidFill>
                <a:prstClr val="black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07825" y="133837"/>
            <a:ext cx="8596873" cy="1260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   </a:t>
            </a:r>
            <a:r>
              <a:rPr lang="ru-RU" sz="2200" b="1" dirty="0">
                <a:solidFill>
                  <a:schemeClr val="tx1"/>
                </a:solidFill>
                <a:latin typeface="Cambria" panose="02040503050406030204" pitchFamily="18" charset="0"/>
              </a:rPr>
              <a:t>Часть третья - </a:t>
            </a: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пугательная, необязательная, но, как показывает практика, самая действенная, поэтому настоятельно </a:t>
            </a:r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рекомендуем </a:t>
            </a: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включать ее в текст претензий.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23528" y="1339911"/>
            <a:ext cx="8604398" cy="39709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            Ставлю </a:t>
            </a: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Вас в известность, что в случае, если Вы не выполните мои законные требования в установленный срок, Вы будете обязаны выплатить мне законную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неустойку в размере 0,5%</a:t>
            </a: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в день от стоимости телевизора. (СТ. 23 Закона РФ "О защите прав потребителей</a:t>
            </a: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").</a:t>
            </a:r>
            <a:endParaRPr lang="ru-RU" sz="20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algn="just"/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            Если </a:t>
            </a: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Вы откажетесь выполнить мои законные требования, я оставляю за собой право обратиться в суд, который буду просить принудить Ваш магазин выполнить мои законные требования, а также </a:t>
            </a: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взыскать судебные расходы, </a:t>
            </a: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моральный ущерб и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штраф</a:t>
            </a: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в пользу государства в размере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50% от цены иска </a:t>
            </a: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за отказ добровольно выполнить требования потребителя, что принесет Вашему магазину дополнительные убытки.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5517232"/>
            <a:ext cx="859687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   </a:t>
            </a:r>
            <a:r>
              <a:rPr lang="ru-RU" sz="2200" b="1" dirty="0">
                <a:solidFill>
                  <a:schemeClr val="tx1"/>
                </a:solidFill>
                <a:latin typeface="Cambria" panose="02040503050406030204" pitchFamily="18" charset="0"/>
              </a:rPr>
              <a:t>Часть </a:t>
            </a:r>
            <a:r>
              <a:rPr lang="ru-RU" sz="2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четвертая – </a:t>
            </a:r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Приложение, дата, подпись.</a:t>
            </a:r>
            <a:endParaRPr lang="ru-RU" sz="2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3528" y="6021288"/>
            <a:ext cx="8604398" cy="5760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Приложение: копия чека, копия гарантийного талона.</a:t>
            </a:r>
          </a:p>
        </p:txBody>
      </p:sp>
    </p:spTree>
    <p:extLst>
      <p:ext uri="{BB962C8B-B14F-4D97-AF65-F5344CB8AC3E}">
        <p14:creationId xmlns:p14="http://schemas.microsoft.com/office/powerpoint/2010/main" xmlns="" val="29382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07976" y="375743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23528" y="548680"/>
            <a:ext cx="8208912" cy="5141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b="1" kern="120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8" name="Picture 3" descr="C:\Users\MSI\Desktop\ПРАВА ПОТРЕБИТЕЛЕЙ\obmanite_menj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270" y="199509"/>
            <a:ext cx="1707817" cy="9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935087" y="284886"/>
            <a:ext cx="6813377" cy="134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соответствии со ст. 22 Закона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РФ "О защите прав потребителей"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62470" y="1268760"/>
            <a:ext cx="8604398" cy="29147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Требование потребителя:</a:t>
            </a:r>
          </a:p>
          <a:p>
            <a:pPr marL="342900" lvl="0" indent="-342900" algn="just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о соразмерном уменьшении покупной цены товара;</a:t>
            </a:r>
          </a:p>
          <a:p>
            <a:pPr marL="342900" lvl="0" indent="-342900" algn="just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о возмещении расходов на исправление недостатков товара потребителем или третьими лицами;</a:t>
            </a:r>
          </a:p>
          <a:p>
            <a:pPr marL="342900" lvl="0" indent="-342900" algn="just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о возврате уплаченной за товар денежной суммы;</a:t>
            </a:r>
          </a:p>
          <a:p>
            <a:pPr marL="342900" lvl="0" indent="-342900" algn="just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о возмещении убытков, причиненных потребителю вследствие продажи товара ненадлежащего качества;</a:t>
            </a:r>
          </a:p>
          <a:p>
            <a:pPr marL="342900" lvl="0" indent="-342900" algn="just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о предоставлении ненадлежащей информации о товаре</a:t>
            </a:r>
            <a:endParaRPr lang="ru-RU" sz="2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5027" y="5635071"/>
            <a:ext cx="8046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Отсутствие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чека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НЕ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является основанием для отказа в удовлетворении требований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потребителя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1349" y="4183480"/>
            <a:ext cx="8046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Подлежит УДОВЛЕТВОРЕНИЮ продавцом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или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изготовителем в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течение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10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дней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со дня предъявления соответствующего требования.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865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93828" y="764273"/>
            <a:ext cx="8670660" cy="5977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libri"/>
                <a:cs typeface="Times New Roman"/>
              </a:rPr>
              <a:t>Основная функция Роспотребнадзора</a:t>
            </a:r>
            <a:r>
              <a:rPr lang="ru-RU" sz="2800" dirty="0">
                <a:solidFill>
                  <a:srgbClr val="C00000"/>
                </a:solidFill>
                <a:latin typeface="Cambria" panose="02040503050406030204" pitchFamily="18" charset="0"/>
                <a:ea typeface="Calibri"/>
                <a:cs typeface="Times New Roman"/>
              </a:rPr>
              <a:t> – 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libri"/>
                <a:cs typeface="Times New Roman"/>
              </a:rPr>
              <a:t>защита прав потребителей. 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ea typeface="Calibri"/>
                <a:cs typeface="Times New Roman"/>
              </a:rPr>
              <a:t>Основными причинами, по которым </a:t>
            </a:r>
            <a:r>
              <a:rPr lang="ru-RU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libri"/>
                <a:cs typeface="Times New Roman"/>
              </a:rPr>
              <a:t>обращаются </a:t>
            </a:r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ea typeface="Calibri"/>
                <a:cs typeface="Times New Roman"/>
              </a:rPr>
              <a:t>в этот орган, являются: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i="1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принятие продавцом решения об отказе в обмене товара или возвращении денежных средств в случае приобретения товара ненадлежащего качества;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i="1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отказ продавца обслужить покупателя;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i="1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выдача не того товара;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i="1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сокрытие информации о потребительских свойствах приобретаемого товара; навязывание покупателем в качестве обязательной дополнительной платной услуги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(например, оформление страховки, заключение соглашения на обслуживание)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;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i="1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оскорбление личности покупателя во время осуществления купли-продажи товара. </a:t>
            </a:r>
            <a:endParaRPr lang="ru-RU" dirty="0">
              <a:solidFill>
                <a:schemeClr val="tx1"/>
              </a:solidFill>
              <a:effectLst/>
              <a:latin typeface="Cambria" panose="02040503050406030204" pitchFamily="18" charset="0"/>
              <a:ea typeface="Times New Roman"/>
              <a:cs typeface="Times New Roman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23528" y="548680"/>
            <a:ext cx="8208912" cy="5141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b="1" kern="120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188639"/>
            <a:ext cx="849694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  ОБРАЩЕНИЕ  С  ЖАЛОБОЙ  В  РОСПОТРЕБНАДЗОР</a:t>
            </a:r>
            <a:endParaRPr lang="ru-RU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9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107504" y="-171400"/>
            <a:ext cx="8856984" cy="5141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b="1" kern="120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КОНТАКТЫ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:</a:t>
            </a:r>
            <a:endParaRPr lang="ru-RU" sz="2400" dirty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algn="ctr"/>
            <a:r>
              <a:rPr lang="ru-RU" sz="2000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Управление Федеральной службы по надзору в сфере защиты прав потребителей и благополучия человека по Свердловской области (Роспотребнадзор)</a:t>
            </a:r>
          </a:p>
          <a:p>
            <a:pPr algn="ctr"/>
            <a:endParaRPr lang="ru-RU" sz="1800" dirty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Руководитель Управления: Козловских Дмитрий Николаевич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Адрес:  620078, г. Екатеринбург, пер. Отдельный, 3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Электронная почта: 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mail@66.rospotrebnadzor.ru</a:t>
            </a:r>
            <a:r>
              <a:rPr lang="ru-RU" sz="200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Телефон: +7 (343) 374 13 79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Факс:  +7 (343) 374 01 91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Официальный сайт Управления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http://www.66.rospotrebnadzor.ru/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На сайте также </a:t>
            </a:r>
            <a:r>
              <a:rPr lang="ru-RU" sz="200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можно оставить обращение в режиме </a:t>
            </a:r>
            <a:r>
              <a:rPr lang="ru-RU" sz="2000" dirty="0" err="1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on-line</a:t>
            </a:r>
            <a:endParaRPr lang="ru-RU" sz="2000" dirty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3383" y="5373216"/>
            <a:ext cx="849694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Рассмотрение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жалобы по существу производится в течение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 месяца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со дня ее 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8866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07976" y="375743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23528" y="548680"/>
            <a:ext cx="8208912" cy="5141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b="1" kern="120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69482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</a:rPr>
              <a:t>ПОТРЕБИТЕЛЬ </a:t>
            </a:r>
          </a:p>
          <a:p>
            <a:pPr algn="ctr"/>
            <a:r>
              <a:rPr lang="ru-RU" sz="2400" b="1" dirty="0">
                <a:latin typeface="Cambria" panose="020405030504060302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гражданин</a:t>
            </a:r>
            <a:r>
              <a:rPr lang="ru-RU" sz="2400" b="1" dirty="0">
                <a:latin typeface="Cambria" panose="02040503050406030204" pitchFamily="18" charset="0"/>
              </a:rPr>
              <a:t>, имеющий намерение заказать или приобрести товар или услугу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исключительно для личных нужд, не связанных с извлечением прибыли</a:t>
            </a:r>
            <a:r>
              <a:rPr lang="ru-RU" sz="2400" b="1" dirty="0">
                <a:latin typeface="Cambria" panose="02040503050406030204" pitchFamily="18" charset="0"/>
              </a:rPr>
              <a:t>» </a:t>
            </a:r>
          </a:p>
        </p:txBody>
      </p:sp>
      <p:pic>
        <p:nvPicPr>
          <p:cNvPr id="4100" name="Picture 4" descr="https://trenermozga.ru/wp-content/uploads/2019/07/1-5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752" y="190384"/>
            <a:ext cx="2232248" cy="152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g2.labirint.ru/rcimg/2f23718e093521006ad83a536eb76ae7/1920x1080/books58/572470/ph_1.jpg?156397555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97" t="6530" r="2517" b="5079"/>
          <a:stretch/>
        </p:blipFill>
        <p:spPr bwMode="auto">
          <a:xfrm>
            <a:off x="3725461" y="2399075"/>
            <a:ext cx="1512858" cy="174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m0-tub-ru.yandex.net/i?id=a60a55da2af04ff43b434d5b20f398d1&amp;n=13&amp;exp=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424" y="2420888"/>
            <a:ext cx="2673196" cy="176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7131" y="4220203"/>
            <a:ext cx="318078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ПРОИЗВОДИТЕЛЬ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  </a:t>
            </a:r>
            <a:r>
              <a:rPr lang="ru-RU" altLang="ru-RU" sz="2000" dirty="0"/>
              <a:t>организация, а также индивидуальный предприниматель, производящие товары для реализации </a:t>
            </a:r>
            <a:r>
              <a:rPr lang="ru-RU" altLang="ru-RU" sz="2000" dirty="0" smtClean="0"/>
              <a:t>потребителям </a:t>
            </a:r>
            <a:endParaRPr lang="ru-RU" altLang="ru-RU" sz="2000" dirty="0"/>
          </a:p>
          <a:p>
            <a:pPr algn="ctr"/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05150" y="4224256"/>
            <a:ext cx="28616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ПРОДАВЕЦ</a:t>
            </a:r>
            <a:endParaRPr lang="ru-RU" sz="2400" b="1" dirty="0">
              <a:latin typeface="Cambria" panose="02040503050406030204" pitchFamily="18" charset="0"/>
            </a:endParaRPr>
          </a:p>
          <a:p>
            <a:pPr algn="ctr"/>
            <a:r>
              <a:rPr lang="ru-RU" altLang="ru-RU" sz="2000" dirty="0"/>
              <a:t>организация, </a:t>
            </a:r>
            <a:endParaRPr lang="ru-RU" altLang="ru-RU" sz="2000" dirty="0" smtClean="0"/>
          </a:p>
          <a:p>
            <a:pPr algn="ctr"/>
            <a:r>
              <a:rPr lang="ru-RU" altLang="ru-RU" sz="2000" dirty="0" smtClean="0"/>
              <a:t>а </a:t>
            </a:r>
            <a:r>
              <a:rPr lang="ru-RU" altLang="ru-RU" sz="2000" dirty="0"/>
              <a:t>также индивидуальный предприниматель, реализующие товары потребителям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72550" y="4237046"/>
            <a:ext cx="3240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ИСПОЛНИТЕЛЬ</a:t>
            </a:r>
          </a:p>
          <a:p>
            <a:pPr algn="ctr"/>
            <a:r>
              <a:rPr lang="ru-RU" sz="2000" dirty="0" smtClean="0"/>
              <a:t>организация, </a:t>
            </a:r>
            <a:r>
              <a:rPr lang="ru-RU" sz="2000" dirty="0"/>
              <a:t>а также индивидуальный предприниматель, </a:t>
            </a:r>
            <a:r>
              <a:rPr lang="ru-RU" sz="2000" dirty="0" smtClean="0"/>
              <a:t>оказывающие </a:t>
            </a:r>
            <a:r>
              <a:rPr lang="ru-RU" sz="2000" dirty="0"/>
              <a:t>услуги потребителям по возмездному договору; </a:t>
            </a:r>
          </a:p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 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4108" name="Picture 12" descr="https://ravmos.ru/wp-content/uploads/2018/11/portfolio-illustratie-BFC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0010" y="2397931"/>
            <a:ext cx="2435107" cy="182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Левая круглая скобка 7"/>
          <p:cNvSpPr/>
          <p:nvPr/>
        </p:nvSpPr>
        <p:spPr>
          <a:xfrm rot="16200000" flipH="1">
            <a:off x="4073370" y="-1685061"/>
            <a:ext cx="925252" cy="8712968"/>
          </a:xfrm>
          <a:prstGeom prst="lef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0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648070" y="4760204"/>
            <a:ext cx="7332270" cy="18980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AutoNum type="arabicParenR"/>
            </a:pPr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Истцы </a:t>
            </a:r>
            <a:r>
              <a:rPr lang="ru-RU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по искам о защите прав потребителей </a:t>
            </a:r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ОСВОБОЖДЕНЫ </a:t>
            </a:r>
            <a:r>
              <a:rPr lang="ru-RU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от уплаты госпошлины, если цена иска не превышает 1000000 руб. (п. 3 ст. 17 Закона о защите прав потребителей; </a:t>
            </a:r>
            <a:r>
              <a:rPr lang="ru-RU" sz="1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пп</a:t>
            </a:r>
            <a:r>
              <a:rPr lang="ru-RU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. 4 п. 2 и п. 3 ст. 333.36 Налогового кодекса РФ</a:t>
            </a:r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);</a:t>
            </a:r>
          </a:p>
          <a:p>
            <a:pPr marL="342900" lvl="0" indent="-342900" algn="just">
              <a:buAutoNum type="arabicParenR"/>
            </a:pPr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Для обращения в суд НЕ ТРЕБУЕТСЯ досудебное урегулирование конфликта.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88640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ОБРАЩЕНИЕ  С  </a:t>
            </a:r>
            <a:r>
              <a:rPr lang="ru-RU" sz="2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ИСКОВЫМ ЗАЯВЛЕНИЕМ В СУД</a:t>
            </a:r>
            <a:endParaRPr lang="ru-RU" sz="24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3" descr="C:\Users\MSI\Desktop\ПРАВА ПОТРЕБИТЕЛЕЙ\obmanite_menj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77159"/>
            <a:ext cx="15326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103" y="650305"/>
            <a:ext cx="885698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Cambria"/>
                <a:ea typeface="Calibri"/>
                <a:cs typeface="Times New Roman"/>
              </a:rPr>
              <a:t>Статья 17 Закона о защите прав потребителей закрепляет право на обращение в суд за защитой прав потребителей.</a:t>
            </a:r>
            <a:endParaRPr lang="ru-RU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spc="-35" dirty="0" smtClean="0">
                <a:latin typeface="Cambria"/>
                <a:ea typeface="Times New Roman"/>
                <a:cs typeface="Times New Roman"/>
              </a:rPr>
              <a:t>Согласно </a:t>
            </a:r>
            <a:r>
              <a:rPr lang="ru-RU" sz="2000" b="1" spc="-35" dirty="0">
                <a:latin typeface="Cambria"/>
                <a:ea typeface="Times New Roman"/>
                <a:cs typeface="Times New Roman"/>
              </a:rPr>
              <a:t>указанной статье по выбору потребителя иск может быть предъявлен: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b="1" i="1" spc="-35" dirty="0">
                <a:latin typeface="Cambria"/>
                <a:ea typeface="Times New Roman"/>
                <a:cs typeface="Times New Roman"/>
              </a:rPr>
              <a:t>по месту нахождения ответчика</a:t>
            </a:r>
            <a:r>
              <a:rPr lang="ru-RU" sz="2000" spc="-35" dirty="0">
                <a:latin typeface="Cambria"/>
                <a:ea typeface="Times New Roman"/>
                <a:cs typeface="Times New Roman"/>
              </a:rPr>
              <a:t> (продавца, изготовителя, исполнителя услуги). </a:t>
            </a:r>
            <a:endParaRPr lang="ru-RU" sz="2000" spc="-35" dirty="0" smtClean="0">
              <a:latin typeface="Cambria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b="1" i="1" spc="-35" dirty="0" smtClean="0">
                <a:latin typeface="Cambria"/>
                <a:ea typeface="Times New Roman"/>
                <a:cs typeface="Times New Roman"/>
              </a:rPr>
              <a:t>по </a:t>
            </a:r>
            <a:r>
              <a:rPr lang="ru-RU" sz="2000" b="1" i="1" spc="-35" dirty="0">
                <a:latin typeface="Cambria"/>
                <a:ea typeface="Times New Roman"/>
                <a:cs typeface="Times New Roman"/>
              </a:rPr>
              <a:t>месту жительства или пребывания </a:t>
            </a:r>
            <a:r>
              <a:rPr lang="ru-RU" sz="2000" b="1" i="1" spc="-35" dirty="0" smtClean="0">
                <a:latin typeface="Cambria"/>
                <a:ea typeface="Times New Roman"/>
                <a:cs typeface="Times New Roman"/>
              </a:rPr>
              <a:t>потребителя</a:t>
            </a:r>
            <a:r>
              <a:rPr lang="ru-RU" sz="2000" b="1" i="1" spc="-35" dirty="0">
                <a:latin typeface="Cambria"/>
                <a:ea typeface="Times New Roman"/>
                <a:cs typeface="Times New Roman"/>
              </a:rPr>
              <a:t>;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b="1" i="1" spc="-35" dirty="0">
                <a:latin typeface="Cambria"/>
                <a:ea typeface="Times New Roman"/>
                <a:cs typeface="Times New Roman"/>
              </a:rPr>
              <a:t>по месту заключения или исполнения договора</a:t>
            </a:r>
            <a:r>
              <a:rPr lang="ru-RU" sz="2000" spc="-35" dirty="0">
                <a:latin typeface="Cambria"/>
                <a:ea typeface="Times New Roman"/>
                <a:cs typeface="Times New Roman"/>
              </a:rPr>
              <a:t> (продажи товара или предоставления услуги);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b="1" i="1" spc="-35" dirty="0">
                <a:latin typeface="Cambria"/>
                <a:ea typeface="Times New Roman"/>
                <a:cs typeface="Times New Roman"/>
              </a:rPr>
              <a:t>по месту нахождения филиала или </a:t>
            </a:r>
            <a:r>
              <a:rPr lang="ru-RU" sz="2000" b="1" i="1" spc="-35" dirty="0" smtClean="0">
                <a:latin typeface="Cambria"/>
                <a:ea typeface="Times New Roman"/>
                <a:cs typeface="Times New Roman"/>
              </a:rPr>
              <a:t>представительства </a:t>
            </a:r>
            <a:r>
              <a:rPr lang="ru-RU" sz="2000" b="1" i="1" spc="-35" dirty="0">
                <a:latin typeface="Cambria"/>
                <a:ea typeface="Times New Roman"/>
                <a:cs typeface="Times New Roman"/>
              </a:rPr>
              <a:t>основной организации</a:t>
            </a:r>
            <a:r>
              <a:rPr lang="ru-RU" sz="2000" spc="-35" dirty="0">
                <a:latin typeface="Cambria"/>
                <a:ea typeface="Times New Roman"/>
                <a:cs typeface="Times New Roman"/>
              </a:rPr>
              <a:t> (продавца, </a:t>
            </a:r>
            <a:r>
              <a:rPr lang="ru-RU" sz="2000" spc="-35" dirty="0" smtClean="0">
                <a:latin typeface="Cambria"/>
                <a:ea typeface="Times New Roman"/>
                <a:cs typeface="Times New Roman"/>
              </a:rPr>
              <a:t>изготовителя</a:t>
            </a:r>
            <a:r>
              <a:rPr lang="ru-RU" sz="2000" spc="-35" dirty="0">
                <a:latin typeface="Cambria"/>
                <a:ea typeface="Times New Roman"/>
                <a:cs typeface="Times New Roman"/>
              </a:rPr>
              <a:t>, исполнителя услуги). 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2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27" name="Picture 3" descr="C:\Users\MSI\Desktop\ЛЕКЦИИ-СЕМИНАРЫ\ПРАВА ПОТРЕБИТЕЛЕЙ\img7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58"/>
          <a:stretch/>
        </p:blipFill>
        <p:spPr bwMode="auto">
          <a:xfrm>
            <a:off x="290557" y="180968"/>
            <a:ext cx="8662776" cy="658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46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07976" y="375743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23528" y="548680"/>
            <a:ext cx="8208912" cy="5141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b="1" kern="120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2050" name="Picture 2" descr="C:\Users\MSI\Desktop\ПРАВА ПОТРЕБИТЕЛЕЙ\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699"/>
            <a:ext cx="9144000" cy="679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50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07976" y="375743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23528" y="548680"/>
            <a:ext cx="8208912" cy="5141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b="1" kern="120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96" r="27788"/>
          <a:stretch/>
        </p:blipFill>
        <p:spPr>
          <a:xfrm>
            <a:off x="7092280" y="241281"/>
            <a:ext cx="1789344" cy="26737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4039" y="1489987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mbria" panose="02040503050406030204" pitchFamily="18" charset="0"/>
              </a:rPr>
              <a:t>Основные права потребителей</a:t>
            </a:r>
            <a:r>
              <a:rPr lang="ru-RU" sz="2400" b="1" dirty="0">
                <a:latin typeface="Cambria" panose="02040503050406030204" pitchFamily="18" charset="0"/>
              </a:rPr>
              <a:t>, закрепленные </a:t>
            </a:r>
            <a:r>
              <a:rPr lang="ru-RU" sz="2400" b="1" dirty="0" smtClean="0">
                <a:latin typeface="Cambria" panose="02040503050406030204" pitchFamily="18" charset="0"/>
              </a:rPr>
              <a:t> Законом </a:t>
            </a:r>
            <a:r>
              <a:rPr lang="ru-RU" sz="2400" b="1" dirty="0">
                <a:latin typeface="Cambria" panose="02040503050406030204" pitchFamily="18" charset="0"/>
              </a:rPr>
              <a:t>РФ от 07.02.1992 </a:t>
            </a:r>
            <a:endParaRPr lang="ru-RU" sz="24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№ </a:t>
            </a:r>
            <a:r>
              <a:rPr lang="ru-RU" sz="2400" b="1" dirty="0">
                <a:latin typeface="Cambria" panose="02040503050406030204" pitchFamily="18" charset="0"/>
              </a:rPr>
              <a:t>2300-1 «О защите прав потребителей»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1342" y="3119639"/>
            <a:ext cx="87531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Статья 3 - </a:t>
            </a:r>
            <a:r>
              <a:rPr lang="ru-RU" sz="2400" b="1" dirty="0" smtClean="0">
                <a:latin typeface="Cambria" panose="02040503050406030204" pitchFamily="18" charset="0"/>
              </a:rPr>
              <a:t>На </a:t>
            </a:r>
            <a:r>
              <a:rPr lang="ru-RU" sz="2400" b="1" dirty="0">
                <a:latin typeface="Cambria" panose="02040503050406030204" pitchFamily="18" charset="0"/>
              </a:rPr>
              <a:t>просвещение в области защиты своих </a:t>
            </a:r>
            <a:r>
              <a:rPr lang="ru-RU" sz="2400" b="1" dirty="0" smtClean="0">
                <a:latin typeface="Cambria" panose="02040503050406030204" pitchFamily="18" charset="0"/>
              </a:rPr>
              <a:t>прав</a:t>
            </a:r>
            <a:endParaRPr lang="ru-RU" sz="2400" b="1" dirty="0">
              <a:latin typeface="Cambria" panose="020405030504060302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Статья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4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- </a:t>
            </a:r>
            <a:r>
              <a:rPr lang="ru-RU" sz="2400" b="1" dirty="0">
                <a:latin typeface="Cambria" panose="02040503050406030204" pitchFamily="18" charset="0"/>
              </a:rPr>
              <a:t>На качество </a:t>
            </a:r>
            <a:r>
              <a:rPr lang="ru-RU" sz="2400" b="1" dirty="0" smtClean="0">
                <a:latin typeface="Cambria" panose="02040503050406030204" pitchFamily="18" charset="0"/>
              </a:rPr>
              <a:t>товаров</a:t>
            </a:r>
            <a:r>
              <a:rPr lang="ru-RU" sz="2400" b="1" dirty="0">
                <a:latin typeface="Cambria" panose="02040503050406030204" pitchFamily="18" charset="0"/>
              </a:rPr>
              <a:t>, работ, </a:t>
            </a:r>
            <a:r>
              <a:rPr lang="ru-RU" sz="2400" b="1" dirty="0" smtClean="0">
                <a:latin typeface="Cambria" panose="02040503050406030204" pitchFamily="18" charset="0"/>
              </a:rPr>
              <a:t>услуг</a:t>
            </a:r>
            <a:endParaRPr lang="ru-RU" sz="2400" b="1" dirty="0">
              <a:latin typeface="Cambria" panose="020405030504060302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Статья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7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- </a:t>
            </a:r>
            <a:r>
              <a:rPr lang="ru-RU" sz="2400" b="1" dirty="0">
                <a:latin typeface="Cambria" panose="02040503050406030204" pitchFamily="18" charset="0"/>
              </a:rPr>
              <a:t>На безопасность товаров</a:t>
            </a:r>
          </a:p>
          <a:p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Статья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8-11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- </a:t>
            </a:r>
            <a:r>
              <a:rPr lang="ru-RU" sz="2400" b="1" dirty="0">
                <a:latin typeface="Cambria" panose="02040503050406030204" pitchFamily="18" charset="0"/>
              </a:rPr>
              <a:t>На </a:t>
            </a:r>
            <a:r>
              <a:rPr lang="ru-RU" sz="2400" b="1" dirty="0" smtClean="0">
                <a:latin typeface="Cambria" panose="02040503050406030204" pitchFamily="18" charset="0"/>
              </a:rPr>
              <a:t>информацию о производителе, продавце, товаре (услуге)</a:t>
            </a:r>
          </a:p>
          <a:p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Статья 15 - </a:t>
            </a:r>
            <a:r>
              <a:rPr lang="ru-RU" sz="2400" b="1" dirty="0">
                <a:latin typeface="Cambria" panose="02040503050406030204" pitchFamily="18" charset="0"/>
              </a:rPr>
              <a:t>На возмещение морального вреда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Статья 16 - </a:t>
            </a:r>
            <a:r>
              <a:rPr lang="ru-RU" sz="2400" b="1" dirty="0" smtClean="0">
                <a:latin typeface="Cambria" panose="02040503050406030204" pitchFamily="18" charset="0"/>
              </a:rPr>
              <a:t>На </a:t>
            </a:r>
            <a:r>
              <a:rPr lang="ru-RU" sz="2400" b="1" dirty="0">
                <a:latin typeface="Cambria" panose="02040503050406030204" pitchFamily="18" charset="0"/>
              </a:rPr>
              <a:t>запрет включения в договор условий, </a:t>
            </a:r>
          </a:p>
          <a:p>
            <a:r>
              <a:rPr lang="ru-RU" sz="2400" b="1" dirty="0">
                <a:latin typeface="Cambria" panose="02040503050406030204" pitchFamily="18" charset="0"/>
              </a:rPr>
              <a:t>ущемляющих законные интересы </a:t>
            </a:r>
            <a:r>
              <a:rPr lang="ru-RU" sz="2400" b="1" dirty="0" smtClean="0">
                <a:latin typeface="Cambria" panose="02040503050406030204" pitchFamily="18" charset="0"/>
              </a:rPr>
              <a:t>потребителей</a:t>
            </a:r>
            <a:endParaRPr lang="ru-RU" sz="2400" b="1" dirty="0">
              <a:latin typeface="Cambria" panose="02040503050406030204" pitchFamily="18" charset="0"/>
            </a:endParaRP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Статьи 40-46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- </a:t>
            </a:r>
            <a:r>
              <a:rPr lang="ru-RU" sz="2400" b="1" dirty="0">
                <a:latin typeface="Cambria" panose="02040503050406030204" pitchFamily="18" charset="0"/>
              </a:rPr>
              <a:t>На государственную, общественную </a:t>
            </a:r>
            <a:r>
              <a:rPr lang="ru-RU" sz="2400" b="1" dirty="0" smtClean="0">
                <a:latin typeface="Cambria" panose="02040503050406030204" pitchFamily="18" charset="0"/>
              </a:rPr>
              <a:t>защиту и судебную защиту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6316" y="104992"/>
            <a:ext cx="69939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Что же нужно знать гражданину – потребителю, чтобы не допустить нарушения своих прав? </a:t>
            </a:r>
          </a:p>
        </p:txBody>
      </p:sp>
    </p:spTree>
    <p:extLst>
      <p:ext uri="{BB962C8B-B14F-4D97-AF65-F5344CB8AC3E}">
        <p14:creationId xmlns:p14="http://schemas.microsoft.com/office/powerpoint/2010/main" xmlns="" val="2820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im0-tub-ru.yandex.net/i?id=08407d848da2a956e45db8de7f6ff3d1&amp;n=13&amp;exp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02" y="102555"/>
            <a:ext cx="1348986" cy="11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07976" y="375743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23528" y="548680"/>
            <a:ext cx="8208912" cy="5141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b="1" kern="120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810" y="364014"/>
            <a:ext cx="99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Cambria" panose="02040503050406030204" pitchFamily="18" charset="0"/>
              </a:rPr>
              <a:t>Ст. 3</a:t>
            </a: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31416" y="102555"/>
            <a:ext cx="77060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800" b="1" dirty="0">
                <a:latin typeface="Cambria" panose="02040503050406030204" pitchFamily="18" charset="0"/>
              </a:rPr>
              <a:t>Право потребителей на просвещение в области защиты прав потребителей.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8677472" cy="4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ea typeface="Calibri"/>
                <a:cs typeface="Times New Roman"/>
              </a:rPr>
              <a:t>Реализация права </a:t>
            </a:r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/>
                <a:cs typeface="Times New Roman"/>
              </a:rPr>
              <a:t> возможна </a:t>
            </a: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ea typeface="Calibri"/>
                <a:cs typeface="Times New Roman"/>
              </a:rPr>
              <a:t>в нескольких направлениях</a:t>
            </a:r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/>
                <a:cs typeface="Times New Roman"/>
              </a:rPr>
              <a:t>:</a:t>
            </a:r>
            <a:endParaRPr lang="ru-RU" sz="2200" dirty="0">
              <a:solidFill>
                <a:srgbClr val="C00000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pic>
        <p:nvPicPr>
          <p:cNvPr id="11" name="Picture 4" descr="2008_11_19_kal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5286" y="1753601"/>
            <a:ext cx="3060848" cy="22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5802" y="1916832"/>
            <a:ext cx="546081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buFont typeface="Wingdings"/>
              <a:buChar char=""/>
            </a:pPr>
            <a:r>
              <a:rPr lang="ru-RU" sz="2400" b="1" i="1" dirty="0" smtClean="0">
                <a:solidFill>
                  <a:prstClr val="black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создание </a:t>
            </a:r>
            <a:r>
              <a:rPr lang="ru-RU" sz="2400" b="1" i="1" dirty="0">
                <a:solidFill>
                  <a:prstClr val="black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системы информации на основе соответствующих </a:t>
            </a:r>
            <a:r>
              <a:rPr lang="ru-RU" sz="2400" b="1" i="1" dirty="0" smtClean="0">
                <a:solidFill>
                  <a:prstClr val="black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государственных  информационных </a:t>
            </a:r>
            <a:r>
              <a:rPr lang="ru-RU" sz="2400" b="1" i="1" dirty="0">
                <a:solidFill>
                  <a:prstClr val="black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ресурсов</a:t>
            </a:r>
            <a:r>
              <a:rPr lang="ru-RU" sz="2400" b="1" i="1" dirty="0" smtClean="0">
                <a:solidFill>
                  <a:prstClr val="black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;</a:t>
            </a:r>
            <a:endParaRPr lang="ru-RU" sz="2400" b="1" dirty="0">
              <a:solidFill>
                <a:prstClr val="black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69325" y="4217277"/>
            <a:ext cx="584680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buFont typeface="Wingdings"/>
              <a:buChar char=""/>
            </a:pPr>
            <a:r>
              <a:rPr lang="ru-RU" sz="2400" b="1" i="1" dirty="0">
                <a:solidFill>
                  <a:prstClr val="black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предоставление изготовителем (</a:t>
            </a:r>
            <a:r>
              <a:rPr lang="ru-RU" sz="2400" b="1" i="1" dirty="0" smtClean="0">
                <a:solidFill>
                  <a:prstClr val="black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исполнителем</a:t>
            </a:r>
            <a:r>
              <a:rPr lang="ru-RU" sz="2400" b="1" i="1" dirty="0">
                <a:solidFill>
                  <a:prstClr val="black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), продавцом потребителю необходимой и доступной информации о правах потребителей в наглядной и доступной форме.</a:t>
            </a:r>
            <a:endParaRPr lang="ru-RU" sz="2400" b="1" dirty="0">
              <a:solidFill>
                <a:prstClr val="black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</p:txBody>
      </p:sp>
      <p:pic>
        <p:nvPicPr>
          <p:cNvPr id="12294" name="Picture 6" descr="http://ufa.otmagazin.ru/?com=media&amp;t=img&amp;f=photos|big_17137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6" t="20269" r="4421" b="18378"/>
          <a:stretch/>
        </p:blipFill>
        <p:spPr bwMode="auto">
          <a:xfrm>
            <a:off x="175704" y="4088041"/>
            <a:ext cx="2993621" cy="265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3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50994" y="4221088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23528" y="548680"/>
            <a:ext cx="8208912" cy="5141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b="1" kern="120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7" name="Picture 4" descr="https://im0-tub-ru.yandex.net/i?id=08407d848da2a956e45db8de7f6ff3d1&amp;n=13&amp;exp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02" y="102555"/>
            <a:ext cx="1348986" cy="11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1810" y="364014"/>
            <a:ext cx="99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Cambria" panose="02040503050406030204" pitchFamily="18" charset="0"/>
              </a:rPr>
              <a:t>Ст. 4</a:t>
            </a: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31416" y="102555"/>
            <a:ext cx="77060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800" b="1" dirty="0">
                <a:latin typeface="Cambria" panose="02040503050406030204" pitchFamily="18" charset="0"/>
              </a:rPr>
              <a:t>Право потребителей на качество </a:t>
            </a:r>
          </a:p>
          <a:p>
            <a:pPr algn="ctr"/>
            <a:r>
              <a:rPr lang="ru-RU" sz="2800" b="1" dirty="0">
                <a:latin typeface="Cambria" panose="02040503050406030204" pitchFamily="18" charset="0"/>
              </a:rPr>
              <a:t>товаров, работ, услуг</a:t>
            </a:r>
            <a:r>
              <a:rPr lang="ru-RU" sz="2800" b="1" dirty="0" smtClean="0">
                <a:latin typeface="Cambria" panose="02040503050406030204" pitchFamily="18" charset="0"/>
              </a:rPr>
              <a:t>.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56824"/>
            <a:ext cx="7668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Продавец </a:t>
            </a: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должен передать Вам качественный товар, </a:t>
            </a:r>
            <a:endParaRPr lang="ru-RU" sz="22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 </a:t>
            </a: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исполнитель качественно выполнить работу</a:t>
            </a:r>
          </a:p>
        </p:txBody>
      </p:sp>
      <p:pic>
        <p:nvPicPr>
          <p:cNvPr id="11266" name="Picture 2" descr="https://cf.ppt-online.org/files1/slide/i/io7S3wsIZxEMpRjFnOazkT1rmXYJN2fcutGHvLAb6P/slide-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BF1D8"/>
              </a:clrFrom>
              <a:clrTo>
                <a:srgbClr val="FBF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60" t="33527" r="3338" b="11954"/>
          <a:stretch/>
        </p:blipFill>
        <p:spPr bwMode="auto">
          <a:xfrm>
            <a:off x="7267019" y="558139"/>
            <a:ext cx="1656184" cy="20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430389" y="2803521"/>
            <a:ext cx="55166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atin typeface="Cambria" panose="02040503050406030204" pitchFamily="18" charset="0"/>
              </a:rPr>
              <a:t>Требование к качеству товара (работы, услуги) подлежат обязательной сертификации, точному соответствию стандартам и условиям договора</a:t>
            </a:r>
            <a:endParaRPr lang="ru-RU" sz="3200" b="1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https://chel-matras.ru/image/catalog/sertifikat/5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584" y="2420888"/>
            <a:ext cx="2904982" cy="40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64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23528" y="548680"/>
            <a:ext cx="8208912" cy="5141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b="1" kern="120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7" name="Picture 4" descr="https://im0-tub-ru.yandex.net/i?id=08407d848da2a956e45db8de7f6ff3d1&amp;n=13&amp;exp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66" y="99434"/>
            <a:ext cx="1348986" cy="11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5479" y="348775"/>
            <a:ext cx="110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Cambria" panose="02040503050406030204" pitchFamily="18" charset="0"/>
              </a:rPr>
              <a:t>Ст. 18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31416" y="102555"/>
            <a:ext cx="77060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800" b="1" dirty="0">
                <a:latin typeface="Cambria" panose="02040503050406030204" pitchFamily="18" charset="0"/>
              </a:rPr>
              <a:t>Право потребителей </a:t>
            </a:r>
            <a:endParaRPr lang="ru-RU" sz="28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2800" b="1" dirty="0" smtClean="0">
                <a:latin typeface="Cambria" panose="02040503050406030204" pitchFamily="18" charset="0"/>
              </a:rPr>
              <a:t>при обнаружении в товаре </a:t>
            </a:r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недостатков</a:t>
            </a:r>
            <a:r>
              <a:rPr lang="ru-RU" sz="2800" b="1" dirty="0" smtClean="0">
                <a:latin typeface="Cambria" panose="02040503050406030204" pitchFamily="18" charset="0"/>
              </a:rPr>
              <a:t>.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560" y="1247581"/>
            <a:ext cx="8067791" cy="81690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Cambria" panose="02040503050406030204" pitchFamily="18" charset="0"/>
              </a:rPr>
              <a:t>Потребитель по своему выбору вправе потребовать:</a:t>
            </a:r>
          </a:p>
        </p:txBody>
      </p:sp>
      <p:pic>
        <p:nvPicPr>
          <p:cNvPr id="21" name="Picture 3" descr="C:\Users\MSI\Desktop\ПРАВА ПОТРЕБИТЕЛЕЙ\14298418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CDFB3"/>
              </a:clrFrom>
              <a:clrTo>
                <a:srgbClr val="ECDF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35" t="22658" r="21345" b="42308"/>
          <a:stretch/>
        </p:blipFill>
        <p:spPr bwMode="auto">
          <a:xfrm>
            <a:off x="2411760" y="2252945"/>
            <a:ext cx="4232331" cy="31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35631" y="2204864"/>
            <a:ext cx="2623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Возврата за товар уплаченной суммы</a:t>
            </a:r>
            <a:endParaRPr lang="ru-RU" sz="1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72200" y="3141007"/>
            <a:ext cx="2623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Замены на товар аналогичной марки (модели, артикула)</a:t>
            </a:r>
            <a:endParaRPr lang="ru-RU" sz="1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72200" y="4293096"/>
            <a:ext cx="2623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Замены на такой же товар другой марки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с доплатой</a:t>
            </a:r>
            <a:endParaRPr lang="ru-RU" sz="1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362" y="2252945"/>
            <a:ext cx="2623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Уменьшения покупной цены</a:t>
            </a:r>
            <a:endParaRPr lang="ru-RU" sz="1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6653" y="3100829"/>
            <a:ext cx="2623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Безвозмездного устранения недостатков товара</a:t>
            </a:r>
            <a:endParaRPr lang="ru-RU" sz="1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6653" y="4157726"/>
            <a:ext cx="2623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Возмещение своих расходов на устранение недостатков товара</a:t>
            </a:r>
            <a:endParaRPr lang="ru-RU" sz="1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051" name="Picture 3" descr="C:\Users\MSI\Desktop\ПРАВА ПОТРЕБИТЕЛЕЙ\obmanite_menj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751" y="5459089"/>
            <a:ext cx="1728638" cy="9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808797" y="5445224"/>
            <a:ext cx="7029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Обменять товар, вернуть деньги, сделать ремонт по гарантии потребитель имеет право в течении 14 дней со дня приобретения</a:t>
            </a:r>
            <a:endParaRPr lang="ru-RU" sz="2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7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962310" y="502156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23528" y="548680"/>
            <a:ext cx="8208912" cy="5141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b="1" kern="120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7" name="Picture 4" descr="https://im0-tub-ru.yandex.net/i?id=08407d848da2a956e45db8de7f6ff3d1&amp;n=13&amp;exp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66" y="99434"/>
            <a:ext cx="1348986" cy="11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5479" y="348775"/>
            <a:ext cx="1175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Cambria" panose="02040503050406030204" pitchFamily="18" charset="0"/>
              </a:rPr>
              <a:t>Ст. 25</a:t>
            </a: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31416" y="102555"/>
            <a:ext cx="77060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800" b="1" dirty="0">
                <a:latin typeface="Cambria" panose="02040503050406030204" pitchFamily="18" charset="0"/>
              </a:rPr>
              <a:t>Право потребителей на </a:t>
            </a:r>
            <a:r>
              <a:rPr lang="ru-RU" sz="2800" b="1" dirty="0" smtClean="0">
                <a:latin typeface="Cambria" panose="02040503050406030204" pitchFamily="18" charset="0"/>
              </a:rPr>
              <a:t>обмен товара </a:t>
            </a:r>
            <a:r>
              <a:rPr lang="ru-RU" sz="4000" b="1" u="sng" dirty="0" smtClean="0">
                <a:solidFill>
                  <a:srgbClr val="000099"/>
                </a:solidFill>
                <a:latin typeface="Cambria" panose="02040503050406030204" pitchFamily="18" charset="0"/>
              </a:rPr>
              <a:t>надлежащего</a:t>
            </a:r>
            <a:r>
              <a:rPr lang="ru-RU" sz="2800" b="1" u="sng" dirty="0" smtClean="0">
                <a:latin typeface="Cambria" panose="02040503050406030204" pitchFamily="18" charset="0"/>
              </a:rPr>
              <a:t> качества</a:t>
            </a:r>
            <a:r>
              <a:rPr lang="ru-RU" sz="2800" b="1" dirty="0" smtClean="0">
                <a:latin typeface="Cambria" panose="02040503050406030204" pitchFamily="18" charset="0"/>
              </a:rPr>
              <a:t>.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52682" y="1387962"/>
            <a:ext cx="3456384" cy="816902"/>
          </a:xfrm>
          <a:prstGeom prst="round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Cambria" panose="02040503050406030204" pitchFamily="18" charset="0"/>
              </a:rPr>
              <a:t>ИМЕЕТ ПРАВО ВЕРНУТЬ ТОВАР В СРОК </a:t>
            </a:r>
            <a: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Cambria" panose="02040503050406030204" pitchFamily="18" charset="0"/>
              </a:rPr>
              <a:t>14</a:t>
            </a:r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Cambria" panose="02040503050406030204" pitchFamily="18" charset="0"/>
              </a:rPr>
              <a:t> дней</a:t>
            </a:r>
            <a:endParaRPr lang="ru-RU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387962"/>
            <a:ext cx="3528392" cy="64807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Cambria" panose="02040503050406030204" pitchFamily="18" charset="0"/>
              </a:rPr>
              <a:t>НЕ</a:t>
            </a:r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Cambria" panose="02040503050406030204" pitchFamily="18" charset="0"/>
              </a:rPr>
              <a:t>  ИМЕЕТ ПРАВО ВЕРНУТЬ </a:t>
            </a:r>
            <a:endParaRPr lang="ru-RU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1" y="2348880"/>
            <a:ext cx="4464496" cy="223224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Если он не подошел Вам по: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Форме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Габаритам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Размеру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Фасону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Расцветке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Комплектации </a:t>
            </a:r>
            <a:endParaRPr lang="ru-RU" sz="2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92080" y="2199075"/>
            <a:ext cx="3528392" cy="9539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Продовольственные товары</a:t>
            </a: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endParaRPr lang="ru-RU" sz="2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99321" y="3284984"/>
            <a:ext cx="3528392" cy="14300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Товары, включенные в перечень не подлежащих обмену и возврату</a:t>
            </a:r>
            <a:endParaRPr lang="ru-RU" sz="2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254" y="4869792"/>
            <a:ext cx="1895474" cy="1046732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rPr>
              <a:t>Обменять на аналогичный товар</a:t>
            </a:r>
            <a:endParaRPr lang="ru-RU" sz="2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11759" y="4873352"/>
            <a:ext cx="1512169" cy="1046732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rPr>
              <a:t>Получить за товар деньги</a:t>
            </a:r>
            <a:endParaRPr lang="ru-RU" sz="2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254" y="6021288"/>
            <a:ext cx="8599459" cy="77277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Товар не должен быть в употреблении, сохранены его товарный вид, потребительские свойства, пломбы, фабричные ярлыки</a:t>
            </a:r>
            <a:endParaRPr lang="ru-RU" sz="2000" b="1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264789" y="4581128"/>
            <a:ext cx="0" cy="29222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167843" y="4610324"/>
            <a:ext cx="0" cy="29222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36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8864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962310" y="5021560"/>
            <a:ext cx="4176464" cy="115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23528" y="548680"/>
            <a:ext cx="8208912" cy="5141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b="1" kern="120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255659"/>
            <a:ext cx="7805026" cy="8690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Товары, включенные в перечень не подлежащих обмену и возврату</a:t>
            </a:r>
            <a:endParaRPr lang="ru-RU" sz="2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167843" y="4610324"/>
            <a:ext cx="0" cy="29222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MSI\Desktop\ЛЕКЦИИ-СЕМИНАРЫ\ПРАВА ПОТРЕБИТЕЛЕЙ\412054484b232eab33ea2c29d9a6cb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91" r="6003"/>
          <a:stretch/>
        </p:blipFill>
        <p:spPr bwMode="auto">
          <a:xfrm>
            <a:off x="5004048" y="4756436"/>
            <a:ext cx="3096344" cy="168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SI\Desktop\ЛЕКЦИИ-СЕМИНАРЫ\ПРАВА ПОТРЕБИТЕЛЕЙ\perechentovaranepodlezhashegoobmenuivozv_06C40684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9" y="1442126"/>
            <a:ext cx="907378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69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3122</TotalTime>
  <Words>1336</Words>
  <Application>Microsoft Office PowerPoint</Application>
  <PresentationFormat>Экран (4:3)</PresentationFormat>
  <Paragraphs>163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MSI</dc:creator>
  <cp:lastModifiedBy>Виноградова</cp:lastModifiedBy>
  <cp:revision>123</cp:revision>
  <cp:lastPrinted>2019-12-02T15:47:44Z</cp:lastPrinted>
  <dcterms:created xsi:type="dcterms:W3CDTF">2019-08-05T15:47:34Z</dcterms:created>
  <dcterms:modified xsi:type="dcterms:W3CDTF">2020-05-12T04:28:25Z</dcterms:modified>
</cp:coreProperties>
</file>